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handoutMasterIdLst>
    <p:handoutMasterId r:id="rId81"/>
  </p:handoutMasterIdLst>
  <p:sldIdLst>
    <p:sldId id="256" r:id="rId2"/>
    <p:sldId id="417" r:id="rId3"/>
    <p:sldId id="395" r:id="rId4"/>
    <p:sldId id="418" r:id="rId5"/>
    <p:sldId id="386" r:id="rId6"/>
    <p:sldId id="387" r:id="rId7"/>
    <p:sldId id="383" r:id="rId8"/>
    <p:sldId id="382" r:id="rId9"/>
    <p:sldId id="381" r:id="rId10"/>
    <p:sldId id="377" r:id="rId11"/>
    <p:sldId id="419" r:id="rId12"/>
    <p:sldId id="420" r:id="rId13"/>
    <p:sldId id="385" r:id="rId14"/>
    <p:sldId id="397" r:id="rId15"/>
    <p:sldId id="398" r:id="rId16"/>
    <p:sldId id="399" r:id="rId17"/>
    <p:sldId id="400" r:id="rId18"/>
    <p:sldId id="401" r:id="rId19"/>
    <p:sldId id="402" r:id="rId20"/>
    <p:sldId id="403" r:id="rId21"/>
    <p:sldId id="273" r:id="rId22"/>
    <p:sldId id="258" r:id="rId23"/>
    <p:sldId id="414" r:id="rId24"/>
    <p:sldId id="355" r:id="rId25"/>
    <p:sldId id="260" r:id="rId26"/>
    <p:sldId id="360" r:id="rId27"/>
    <p:sldId id="361" r:id="rId28"/>
    <p:sldId id="259" r:id="rId29"/>
    <p:sldId id="261" r:id="rId30"/>
    <p:sldId id="362" r:id="rId31"/>
    <p:sldId id="388" r:id="rId32"/>
    <p:sldId id="352" r:id="rId33"/>
    <p:sldId id="353" r:id="rId34"/>
    <p:sldId id="348" r:id="rId35"/>
    <p:sldId id="342" r:id="rId36"/>
    <p:sldId id="380" r:id="rId37"/>
    <p:sldId id="343" r:id="rId38"/>
    <p:sldId id="349" r:id="rId39"/>
    <p:sldId id="378" r:id="rId40"/>
    <p:sldId id="351" r:id="rId41"/>
    <p:sldId id="376" r:id="rId42"/>
    <p:sldId id="350" r:id="rId43"/>
    <p:sldId id="363" r:id="rId44"/>
    <p:sldId id="404" r:id="rId45"/>
    <p:sldId id="369" r:id="rId46"/>
    <p:sldId id="384" r:id="rId47"/>
    <p:sldId id="407" r:id="rId48"/>
    <p:sldId id="415" r:id="rId49"/>
    <p:sldId id="410" r:id="rId50"/>
    <p:sldId id="412" r:id="rId51"/>
    <p:sldId id="413" r:id="rId52"/>
    <p:sldId id="406" r:id="rId53"/>
    <p:sldId id="408" r:id="rId54"/>
    <p:sldId id="405" r:id="rId55"/>
    <p:sldId id="392" r:id="rId56"/>
    <p:sldId id="393" r:id="rId57"/>
    <p:sldId id="345" r:id="rId58"/>
    <p:sldId id="346" r:id="rId59"/>
    <p:sldId id="347" r:id="rId60"/>
    <p:sldId id="389" r:id="rId61"/>
    <p:sldId id="409" r:id="rId62"/>
    <p:sldId id="368" r:id="rId63"/>
    <p:sldId id="262" r:id="rId64"/>
    <p:sldId id="341" r:id="rId65"/>
    <p:sldId id="340" r:id="rId66"/>
    <p:sldId id="364" r:id="rId67"/>
    <p:sldId id="371" r:id="rId68"/>
    <p:sldId id="373" r:id="rId69"/>
    <p:sldId id="374" r:id="rId70"/>
    <p:sldId id="375" r:id="rId71"/>
    <p:sldId id="411" r:id="rId72"/>
    <p:sldId id="372" r:id="rId73"/>
    <p:sldId id="416" r:id="rId74"/>
    <p:sldId id="367" r:id="rId75"/>
    <p:sldId id="391" r:id="rId76"/>
    <p:sldId id="396" r:id="rId77"/>
    <p:sldId id="421" r:id="rId78"/>
    <p:sldId id="268" r:id="rId79"/>
  </p:sldIdLst>
  <p:sldSz cx="12192000" cy="6858000"/>
  <p:notesSz cx="6662738"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744C"/>
    <a:srgbClr val="C35533"/>
    <a:srgbClr val="A74F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Style à thème 1 - Accentuation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Style à thème 2 - Accentuation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Style à thème 2 - Accentuation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Style à thème 2 - Accentuation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25" autoAdjust="0"/>
    <p:restoredTop sz="92804" autoAdjust="0"/>
  </p:normalViewPr>
  <p:slideViewPr>
    <p:cSldViewPr snapToGrid="0">
      <p:cViewPr varScale="1">
        <p:scale>
          <a:sx n="69" d="100"/>
          <a:sy n="69" d="100"/>
        </p:scale>
        <p:origin x="43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86"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illaume Chervet" userId="e88f94f109999b9b" providerId="LiveId" clId="{71E613C0-FB76-4CC7-88A8-0A1CE033F0AE}"/>
    <pc:docChg chg="custSel modSld">
      <pc:chgData name="Guillaume Chervet" userId="e88f94f109999b9b" providerId="LiveId" clId="{71E613C0-FB76-4CC7-88A8-0A1CE033F0AE}" dt="2017-12-27T15:36:36.669" v="14" actId="1037"/>
      <pc:docMkLst>
        <pc:docMk/>
      </pc:docMkLst>
      <pc:sldChg chg="modSp">
        <pc:chgData name="Guillaume Chervet" userId="e88f94f109999b9b" providerId="LiveId" clId="{71E613C0-FB76-4CC7-88A8-0A1CE033F0AE}" dt="2017-12-27T15:35:47.674" v="1" actId="27636"/>
        <pc:sldMkLst>
          <pc:docMk/>
          <pc:sldMk cId="4109851478" sldId="369"/>
        </pc:sldMkLst>
        <pc:spChg chg="mod">
          <ac:chgData name="Guillaume Chervet" userId="e88f94f109999b9b" providerId="LiveId" clId="{71E613C0-FB76-4CC7-88A8-0A1CE033F0AE}" dt="2017-12-27T15:35:47.674" v="1" actId="27636"/>
          <ac:spMkLst>
            <pc:docMk/>
            <pc:sldMk cId="4109851478" sldId="369"/>
            <ac:spMk id="11" creationId="{00000000-0000-0000-0000-000000000000}"/>
          </ac:spMkLst>
        </pc:spChg>
      </pc:sldChg>
      <pc:sldChg chg="addSp modSp">
        <pc:chgData name="Guillaume Chervet" userId="e88f94f109999b9b" providerId="LiveId" clId="{71E613C0-FB76-4CC7-88A8-0A1CE033F0AE}" dt="2017-12-27T15:36:36.669" v="14" actId="1037"/>
        <pc:sldMkLst>
          <pc:docMk/>
          <pc:sldMk cId="1688350496" sldId="377"/>
        </pc:sldMkLst>
        <pc:picChg chg="mod">
          <ac:chgData name="Guillaume Chervet" userId="e88f94f109999b9b" providerId="LiveId" clId="{71E613C0-FB76-4CC7-88A8-0A1CE033F0AE}" dt="2017-12-27T15:36:36.669" v="14" actId="1037"/>
          <ac:picMkLst>
            <pc:docMk/>
            <pc:sldMk cId="1688350496" sldId="377"/>
            <ac:picMk id="23" creationId="{00000000-0000-0000-0000-000000000000}"/>
          </ac:picMkLst>
        </pc:picChg>
        <pc:cxnChg chg="mod">
          <ac:chgData name="Guillaume Chervet" userId="e88f94f109999b9b" providerId="LiveId" clId="{71E613C0-FB76-4CC7-88A8-0A1CE033F0AE}" dt="2017-12-27T15:35:47.294" v="0" actId="14100"/>
          <ac:cxnSpMkLst>
            <pc:docMk/>
            <pc:sldMk cId="1688350496" sldId="377"/>
            <ac:cxnSpMk id="11" creationId="{00000000-0000-0000-0000-000000000000}"/>
          </ac:cxnSpMkLst>
        </pc:cxnChg>
        <pc:cxnChg chg="add mod">
          <ac:chgData name="Guillaume Chervet" userId="e88f94f109999b9b" providerId="LiveId" clId="{71E613C0-FB76-4CC7-88A8-0A1CE033F0AE}" dt="2017-12-27T15:36:01.554" v="5" actId="693"/>
          <ac:cxnSpMkLst>
            <pc:docMk/>
            <pc:sldMk cId="1688350496" sldId="377"/>
            <ac:cxnSpMk id="24" creationId="{972AFFBF-6F3B-445A-88A0-950806F3F660}"/>
          </ac:cxnSpMkLst>
        </pc:cxnChg>
        <pc:cxnChg chg="add mod">
          <ac:chgData name="Guillaume Chervet" userId="e88f94f109999b9b" providerId="LiveId" clId="{71E613C0-FB76-4CC7-88A8-0A1CE033F0AE}" dt="2017-12-27T15:36:36.669" v="14" actId="1037"/>
          <ac:cxnSpMkLst>
            <pc:docMk/>
            <pc:sldMk cId="1688350496" sldId="377"/>
            <ac:cxnSpMk id="27" creationId="{F39CD016-3E29-4C20-B0BC-82F8C0E6C6E2}"/>
          </ac:cxnSpMkLst>
        </pc:cxnChg>
        <pc:cxnChg chg="mod">
          <ac:chgData name="Guillaume Chervet" userId="e88f94f109999b9b" providerId="LiveId" clId="{71E613C0-FB76-4CC7-88A8-0A1CE033F0AE}" dt="2017-12-27T15:36:36.669" v="14" actId="1037"/>
          <ac:cxnSpMkLst>
            <pc:docMk/>
            <pc:sldMk cId="1688350496" sldId="377"/>
            <ac:cxnSpMk id="28" creationId="{00000000-0000-0000-0000-000000000000}"/>
          </ac:cxnSpMkLst>
        </pc:cxnChg>
      </pc:sldChg>
    </pc:docChg>
  </pc:docChgLst>
  <pc:docChgLst>
    <pc:chgData name="Guillaume Chervet" userId="e88f94f109999b9b" providerId="LiveId" clId="{C2CE20F2-BFBF-49E6-BE79-32E5AA6AD9D9}"/>
    <pc:docChg chg="undo custSel addSld delSld modSld">
      <pc:chgData name="Guillaume Chervet" userId="e88f94f109999b9b" providerId="LiveId" clId="{C2CE20F2-BFBF-49E6-BE79-32E5AA6AD9D9}" dt="2018-02-16T09:47:18.805" v="1021" actId="20577"/>
      <pc:docMkLst>
        <pc:docMk/>
      </pc:docMkLst>
      <pc:sldChg chg="modSp">
        <pc:chgData name="Guillaume Chervet" userId="e88f94f109999b9b" providerId="LiveId" clId="{C2CE20F2-BFBF-49E6-BE79-32E5AA6AD9D9}" dt="2018-02-16T08:21:22.112" v="9" actId="313"/>
        <pc:sldMkLst>
          <pc:docMk/>
          <pc:sldMk cId="3336855111" sldId="256"/>
        </pc:sldMkLst>
        <pc:spChg chg="mod">
          <ac:chgData name="Guillaume Chervet" userId="e88f94f109999b9b" providerId="LiveId" clId="{C2CE20F2-BFBF-49E6-BE79-32E5AA6AD9D9}" dt="2018-02-16T08:21:22.112" v="9" actId="313"/>
          <ac:spMkLst>
            <pc:docMk/>
            <pc:sldMk cId="3336855111" sldId="256"/>
            <ac:spMk id="3" creationId="{00000000-0000-0000-0000-000000000000}"/>
          </ac:spMkLst>
        </pc:spChg>
      </pc:sldChg>
      <pc:sldChg chg="modSp">
        <pc:chgData name="Guillaume Chervet" userId="e88f94f109999b9b" providerId="LiveId" clId="{C2CE20F2-BFBF-49E6-BE79-32E5AA6AD9D9}" dt="2018-02-16T09:17:21.552" v="205" actId="1038"/>
        <pc:sldMkLst>
          <pc:docMk/>
          <pc:sldMk cId="3766521457" sldId="262"/>
        </pc:sldMkLst>
        <pc:spChg chg="mod">
          <ac:chgData name="Guillaume Chervet" userId="e88f94f109999b9b" providerId="LiveId" clId="{C2CE20F2-BFBF-49E6-BE79-32E5AA6AD9D9}" dt="2018-02-16T09:17:15.184" v="194" actId="27636"/>
          <ac:spMkLst>
            <pc:docMk/>
            <pc:sldMk cId="3766521457" sldId="262"/>
            <ac:spMk id="3" creationId="{00000000-0000-0000-0000-000000000000}"/>
          </ac:spMkLst>
        </pc:spChg>
        <pc:picChg chg="mod">
          <ac:chgData name="Guillaume Chervet" userId="e88f94f109999b9b" providerId="LiveId" clId="{C2CE20F2-BFBF-49E6-BE79-32E5AA6AD9D9}" dt="2018-02-16T09:17:21.552" v="205" actId="1038"/>
          <ac:picMkLst>
            <pc:docMk/>
            <pc:sldMk cId="3766521457" sldId="262"/>
            <ac:picMk id="2051" creationId="{00000000-0000-0000-0000-000000000000}"/>
          </ac:picMkLst>
        </pc:picChg>
      </pc:sldChg>
      <pc:sldChg chg="modSp">
        <pc:chgData name="Guillaume Chervet" userId="e88f94f109999b9b" providerId="LiveId" clId="{C2CE20F2-BFBF-49E6-BE79-32E5AA6AD9D9}" dt="2018-02-16T09:19:35.556" v="206" actId="20577"/>
        <pc:sldMkLst>
          <pc:docMk/>
          <pc:sldMk cId="707037730" sldId="341"/>
        </pc:sldMkLst>
        <pc:spChg chg="mod">
          <ac:chgData name="Guillaume Chervet" userId="e88f94f109999b9b" providerId="LiveId" clId="{C2CE20F2-BFBF-49E6-BE79-32E5AA6AD9D9}" dt="2018-02-16T09:19:35.556" v="206" actId="20577"/>
          <ac:spMkLst>
            <pc:docMk/>
            <pc:sldMk cId="707037730" sldId="341"/>
            <ac:spMk id="3" creationId="{00000000-0000-0000-0000-000000000000}"/>
          </ac:spMkLst>
        </pc:spChg>
      </pc:sldChg>
      <pc:sldChg chg="modSp">
        <pc:chgData name="Guillaume Chervet" userId="e88f94f109999b9b" providerId="LiveId" clId="{C2CE20F2-BFBF-49E6-BE79-32E5AA6AD9D9}" dt="2018-02-16T09:15:12.336" v="191" actId="20577"/>
        <pc:sldMkLst>
          <pc:docMk/>
          <pc:sldMk cId="1406756257" sldId="342"/>
        </pc:sldMkLst>
        <pc:graphicFrameChg chg="modGraphic">
          <ac:chgData name="Guillaume Chervet" userId="e88f94f109999b9b" providerId="LiveId" clId="{C2CE20F2-BFBF-49E6-BE79-32E5AA6AD9D9}" dt="2018-02-16T09:15:12.336" v="191" actId="20577"/>
          <ac:graphicFrameMkLst>
            <pc:docMk/>
            <pc:sldMk cId="1406756257" sldId="342"/>
            <ac:graphicFrameMk id="8" creationId="{00000000-0000-0000-0000-000000000000}"/>
          </ac:graphicFrameMkLst>
        </pc:graphicFrameChg>
      </pc:sldChg>
      <pc:sldChg chg="modSp">
        <pc:chgData name="Guillaume Chervet" userId="e88f94f109999b9b" providerId="LiveId" clId="{C2CE20F2-BFBF-49E6-BE79-32E5AA6AD9D9}" dt="2018-02-16T08:35:29.020" v="20" actId="113"/>
        <pc:sldMkLst>
          <pc:docMk/>
          <pc:sldMk cId="2557405481" sldId="355"/>
        </pc:sldMkLst>
        <pc:spChg chg="mod">
          <ac:chgData name="Guillaume Chervet" userId="e88f94f109999b9b" providerId="LiveId" clId="{C2CE20F2-BFBF-49E6-BE79-32E5AA6AD9D9}" dt="2018-02-16T08:35:29.020" v="20" actId="113"/>
          <ac:spMkLst>
            <pc:docMk/>
            <pc:sldMk cId="2557405481" sldId="355"/>
            <ac:spMk id="3" creationId="{00000000-0000-0000-0000-000000000000}"/>
          </ac:spMkLst>
        </pc:spChg>
      </pc:sldChg>
      <pc:sldChg chg="modSp">
        <pc:chgData name="Guillaume Chervet" userId="e88f94f109999b9b" providerId="LiveId" clId="{C2CE20F2-BFBF-49E6-BE79-32E5AA6AD9D9}" dt="2018-02-16T09:17:04.667" v="192" actId="20577"/>
        <pc:sldMkLst>
          <pc:docMk/>
          <pc:sldMk cId="1566039961" sldId="368"/>
        </pc:sldMkLst>
        <pc:spChg chg="mod">
          <ac:chgData name="Guillaume Chervet" userId="e88f94f109999b9b" providerId="LiveId" clId="{C2CE20F2-BFBF-49E6-BE79-32E5AA6AD9D9}" dt="2018-02-16T09:17:04.667" v="192" actId="20577"/>
          <ac:spMkLst>
            <pc:docMk/>
            <pc:sldMk cId="1566039961" sldId="368"/>
            <ac:spMk id="4" creationId="{00000000-0000-0000-0000-000000000000}"/>
          </ac:spMkLst>
        </pc:spChg>
      </pc:sldChg>
      <pc:sldChg chg="modSp">
        <pc:chgData name="Guillaume Chervet" userId="e88f94f109999b9b" providerId="LiveId" clId="{C2CE20F2-BFBF-49E6-BE79-32E5AA6AD9D9}" dt="2018-02-16T09:13:44.212" v="179" actId="20577"/>
        <pc:sldMkLst>
          <pc:docMk/>
          <pc:sldMk cId="1982493677" sldId="370"/>
        </pc:sldMkLst>
        <pc:spChg chg="mod">
          <ac:chgData name="Guillaume Chervet" userId="e88f94f109999b9b" providerId="LiveId" clId="{C2CE20F2-BFBF-49E6-BE79-32E5AA6AD9D9}" dt="2018-02-16T09:13:44.212" v="179" actId="20577"/>
          <ac:spMkLst>
            <pc:docMk/>
            <pc:sldMk cId="1982493677" sldId="370"/>
            <ac:spMk id="4" creationId="{00000000-0000-0000-0000-000000000000}"/>
          </ac:spMkLst>
        </pc:spChg>
      </pc:sldChg>
      <pc:sldChg chg="modSp">
        <pc:chgData name="Guillaume Chervet" userId="e88f94f109999b9b" providerId="LiveId" clId="{C2CE20F2-BFBF-49E6-BE79-32E5AA6AD9D9}" dt="2018-02-16T09:32:21.530" v="368" actId="20577"/>
        <pc:sldMkLst>
          <pc:docMk/>
          <pc:sldMk cId="297417198" sldId="372"/>
        </pc:sldMkLst>
        <pc:spChg chg="mod">
          <ac:chgData name="Guillaume Chervet" userId="e88f94f109999b9b" providerId="LiveId" clId="{C2CE20F2-BFBF-49E6-BE79-32E5AA6AD9D9}" dt="2018-02-16T09:32:21.530" v="368" actId="20577"/>
          <ac:spMkLst>
            <pc:docMk/>
            <pc:sldMk cId="297417198" sldId="372"/>
            <ac:spMk id="3" creationId="{00000000-0000-0000-0000-000000000000}"/>
          </ac:spMkLst>
        </pc:spChg>
      </pc:sldChg>
      <pc:sldChg chg="modSp">
        <pc:chgData name="Guillaume Chervet" userId="e88f94f109999b9b" providerId="LiveId" clId="{C2CE20F2-BFBF-49E6-BE79-32E5AA6AD9D9}" dt="2018-02-16T08:52:24.759" v="161" actId="20577"/>
        <pc:sldMkLst>
          <pc:docMk/>
          <pc:sldMk cId="2574685482" sldId="379"/>
        </pc:sldMkLst>
        <pc:spChg chg="mod">
          <ac:chgData name="Guillaume Chervet" userId="e88f94f109999b9b" providerId="LiveId" clId="{C2CE20F2-BFBF-49E6-BE79-32E5AA6AD9D9}" dt="2018-02-16T08:52:24.759" v="161" actId="20577"/>
          <ac:spMkLst>
            <pc:docMk/>
            <pc:sldMk cId="2574685482" sldId="379"/>
            <ac:spMk id="4" creationId="{00000000-0000-0000-0000-000000000000}"/>
          </ac:spMkLst>
        </pc:spChg>
      </pc:sldChg>
      <pc:sldChg chg="modSp">
        <pc:chgData name="Guillaume Chervet" userId="e88f94f109999b9b" providerId="LiveId" clId="{C2CE20F2-BFBF-49E6-BE79-32E5AA6AD9D9}" dt="2018-02-16T08:43:21.951" v="26" actId="20577"/>
        <pc:sldMkLst>
          <pc:docMk/>
          <pc:sldMk cId="1600913255" sldId="380"/>
        </pc:sldMkLst>
        <pc:spChg chg="mod">
          <ac:chgData name="Guillaume Chervet" userId="e88f94f109999b9b" providerId="LiveId" clId="{C2CE20F2-BFBF-49E6-BE79-32E5AA6AD9D9}" dt="2018-02-16T08:43:21.951" v="26" actId="20577"/>
          <ac:spMkLst>
            <pc:docMk/>
            <pc:sldMk cId="1600913255" sldId="380"/>
            <ac:spMk id="4" creationId="{00000000-0000-0000-0000-000000000000}"/>
          </ac:spMkLst>
        </pc:spChg>
      </pc:sldChg>
      <pc:sldChg chg="modSp">
        <pc:chgData name="Guillaume Chervet" userId="e88f94f109999b9b" providerId="LiveId" clId="{C2CE20F2-BFBF-49E6-BE79-32E5AA6AD9D9}" dt="2018-02-16T09:33:14.263" v="377" actId="20577"/>
        <pc:sldMkLst>
          <pc:docMk/>
          <pc:sldMk cId="4106703965" sldId="391"/>
        </pc:sldMkLst>
        <pc:spChg chg="mod">
          <ac:chgData name="Guillaume Chervet" userId="e88f94f109999b9b" providerId="LiveId" clId="{C2CE20F2-BFBF-49E6-BE79-32E5AA6AD9D9}" dt="2018-02-16T09:33:14.263" v="377" actId="20577"/>
          <ac:spMkLst>
            <pc:docMk/>
            <pc:sldMk cId="4106703965" sldId="391"/>
            <ac:spMk id="3" creationId="{00000000-0000-0000-0000-000000000000}"/>
          </ac:spMkLst>
        </pc:spChg>
      </pc:sldChg>
      <pc:sldChg chg="modSp">
        <pc:chgData name="Guillaume Chervet" userId="e88f94f109999b9b" providerId="LiveId" clId="{C2CE20F2-BFBF-49E6-BE79-32E5AA6AD9D9}" dt="2018-02-16T08:54:52.455" v="171" actId="20577"/>
        <pc:sldMkLst>
          <pc:docMk/>
          <pc:sldMk cId="3117707736" sldId="392"/>
        </pc:sldMkLst>
        <pc:spChg chg="mod">
          <ac:chgData name="Guillaume Chervet" userId="e88f94f109999b9b" providerId="LiveId" clId="{C2CE20F2-BFBF-49E6-BE79-32E5AA6AD9D9}" dt="2018-02-16T08:54:52.455" v="171" actId="20577"/>
          <ac:spMkLst>
            <pc:docMk/>
            <pc:sldMk cId="3117707736" sldId="392"/>
            <ac:spMk id="6" creationId="{00000000-0000-0000-0000-000000000000}"/>
          </ac:spMkLst>
        </pc:spChg>
      </pc:sldChg>
      <pc:sldChg chg="del">
        <pc:chgData name="Guillaume Chervet" userId="e88f94f109999b9b" providerId="LiveId" clId="{C2CE20F2-BFBF-49E6-BE79-32E5AA6AD9D9}" dt="2018-02-16T08:27:16.040" v="17" actId="2696"/>
        <pc:sldMkLst>
          <pc:docMk/>
          <pc:sldMk cId="729471999" sldId="394"/>
        </pc:sldMkLst>
      </pc:sldChg>
      <pc:sldChg chg="modSp">
        <pc:chgData name="Guillaume Chervet" userId="e88f94f109999b9b" providerId="LiveId" clId="{C2CE20F2-BFBF-49E6-BE79-32E5AA6AD9D9}" dt="2018-02-16T08:25:14.237" v="16" actId="20577"/>
        <pc:sldMkLst>
          <pc:docMk/>
          <pc:sldMk cId="2919905513" sldId="395"/>
        </pc:sldMkLst>
        <pc:spChg chg="mod">
          <ac:chgData name="Guillaume Chervet" userId="e88f94f109999b9b" providerId="LiveId" clId="{C2CE20F2-BFBF-49E6-BE79-32E5AA6AD9D9}" dt="2018-02-16T08:25:14.237" v="16" actId="20577"/>
          <ac:spMkLst>
            <pc:docMk/>
            <pc:sldMk cId="2919905513" sldId="395"/>
            <ac:spMk id="3" creationId="{00000000-0000-0000-0000-000000000000}"/>
          </ac:spMkLst>
        </pc:spChg>
      </pc:sldChg>
      <pc:sldChg chg="modSp add">
        <pc:chgData name="Guillaume Chervet" userId="e88f94f109999b9b" providerId="LiveId" clId="{C2CE20F2-BFBF-49E6-BE79-32E5AA6AD9D9}" dt="2018-02-16T09:47:18.805" v="1021" actId="20577"/>
        <pc:sldMkLst>
          <pc:docMk/>
          <pc:sldMk cId="633296937" sldId="396"/>
        </pc:sldMkLst>
        <pc:spChg chg="mod">
          <ac:chgData name="Guillaume Chervet" userId="e88f94f109999b9b" providerId="LiveId" clId="{C2CE20F2-BFBF-49E6-BE79-32E5AA6AD9D9}" dt="2018-02-16T09:36:42.635" v="381" actId="20577"/>
          <ac:spMkLst>
            <pc:docMk/>
            <pc:sldMk cId="633296937" sldId="396"/>
            <ac:spMk id="2" creationId="{00000000-0000-0000-0000-000000000000}"/>
          </ac:spMkLst>
        </pc:spChg>
        <pc:spChg chg="mod">
          <ac:chgData name="Guillaume Chervet" userId="e88f94f109999b9b" providerId="LiveId" clId="{C2CE20F2-BFBF-49E6-BE79-32E5AA6AD9D9}" dt="2018-02-16T09:47:18.805" v="1021" actId="20577"/>
          <ac:spMkLst>
            <pc:docMk/>
            <pc:sldMk cId="633296937" sldId="396"/>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887187" cy="498056"/>
          </a:xfrm>
          <a:prstGeom prst="rect">
            <a:avLst/>
          </a:prstGeom>
        </p:spPr>
        <p:txBody>
          <a:bodyPr vert="horz" lIns="94790" tIns="47395" rIns="94790" bIns="47395" rtlCol="0"/>
          <a:lstStyle>
            <a:lvl1pPr algn="l">
              <a:defRPr sz="1300"/>
            </a:lvl1pPr>
          </a:lstStyle>
          <a:p>
            <a:endParaRPr lang="fr-FR"/>
          </a:p>
        </p:txBody>
      </p:sp>
      <p:sp>
        <p:nvSpPr>
          <p:cNvPr id="3" name="Espace réservé de la date 2"/>
          <p:cNvSpPr>
            <a:spLocks noGrp="1"/>
          </p:cNvSpPr>
          <p:nvPr>
            <p:ph type="dt" sz="quarter" idx="1"/>
          </p:nvPr>
        </p:nvSpPr>
        <p:spPr>
          <a:xfrm>
            <a:off x="3774010" y="0"/>
            <a:ext cx="2887187" cy="498056"/>
          </a:xfrm>
          <a:prstGeom prst="rect">
            <a:avLst/>
          </a:prstGeom>
        </p:spPr>
        <p:txBody>
          <a:bodyPr vert="horz" lIns="94790" tIns="47395" rIns="94790" bIns="47395" rtlCol="0"/>
          <a:lstStyle>
            <a:lvl1pPr algn="r">
              <a:defRPr sz="1300"/>
            </a:lvl1pPr>
          </a:lstStyle>
          <a:p>
            <a:fld id="{92C0ECB4-1DA6-4958-A0CF-A11808127F66}" type="datetimeFigureOut">
              <a:rPr lang="fr-FR" smtClean="0"/>
              <a:t>26/02/2019</a:t>
            </a:fld>
            <a:endParaRPr lang="fr-FR"/>
          </a:p>
        </p:txBody>
      </p:sp>
      <p:sp>
        <p:nvSpPr>
          <p:cNvPr id="4" name="Espace réservé du pied de page 3"/>
          <p:cNvSpPr>
            <a:spLocks noGrp="1"/>
          </p:cNvSpPr>
          <p:nvPr>
            <p:ph type="ftr" sz="quarter" idx="2"/>
          </p:nvPr>
        </p:nvSpPr>
        <p:spPr>
          <a:xfrm>
            <a:off x="0" y="9428584"/>
            <a:ext cx="2887187" cy="498055"/>
          </a:xfrm>
          <a:prstGeom prst="rect">
            <a:avLst/>
          </a:prstGeom>
        </p:spPr>
        <p:txBody>
          <a:bodyPr vert="horz" lIns="94790" tIns="47395" rIns="94790" bIns="47395" rtlCol="0" anchor="b"/>
          <a:lstStyle>
            <a:lvl1pPr algn="l">
              <a:defRPr sz="1300"/>
            </a:lvl1pPr>
          </a:lstStyle>
          <a:p>
            <a:endParaRPr lang="fr-FR"/>
          </a:p>
        </p:txBody>
      </p:sp>
      <p:sp>
        <p:nvSpPr>
          <p:cNvPr id="5" name="Espace réservé du numéro de diapositive 4"/>
          <p:cNvSpPr>
            <a:spLocks noGrp="1"/>
          </p:cNvSpPr>
          <p:nvPr>
            <p:ph type="sldNum" sz="quarter" idx="3"/>
          </p:nvPr>
        </p:nvSpPr>
        <p:spPr>
          <a:xfrm>
            <a:off x="3774010" y="9428584"/>
            <a:ext cx="2887187" cy="498055"/>
          </a:xfrm>
          <a:prstGeom prst="rect">
            <a:avLst/>
          </a:prstGeom>
        </p:spPr>
        <p:txBody>
          <a:bodyPr vert="horz" lIns="94790" tIns="47395" rIns="94790" bIns="47395" rtlCol="0" anchor="b"/>
          <a:lstStyle>
            <a:lvl1pPr algn="r">
              <a:defRPr sz="1300"/>
            </a:lvl1pPr>
          </a:lstStyle>
          <a:p>
            <a:fld id="{6D4D9825-B818-4987-A363-A75C9161194C}" type="slidenum">
              <a:rPr lang="fr-FR" smtClean="0"/>
              <a:t>‹N°›</a:t>
            </a:fld>
            <a:endParaRPr lang="fr-FR"/>
          </a:p>
        </p:txBody>
      </p:sp>
    </p:spTree>
    <p:extLst>
      <p:ext uri="{BB962C8B-B14F-4D97-AF65-F5344CB8AC3E}">
        <p14:creationId xmlns:p14="http://schemas.microsoft.com/office/powerpoint/2010/main" val="35446403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887187" cy="498056"/>
          </a:xfrm>
          <a:prstGeom prst="rect">
            <a:avLst/>
          </a:prstGeom>
        </p:spPr>
        <p:txBody>
          <a:bodyPr vert="horz" lIns="94790" tIns="47395" rIns="94790" bIns="47395" rtlCol="0"/>
          <a:lstStyle>
            <a:lvl1pPr algn="l">
              <a:defRPr sz="1300"/>
            </a:lvl1pPr>
          </a:lstStyle>
          <a:p>
            <a:endParaRPr lang="fr-FR"/>
          </a:p>
        </p:txBody>
      </p:sp>
      <p:sp>
        <p:nvSpPr>
          <p:cNvPr id="3" name="Espace réservé de la date 2"/>
          <p:cNvSpPr>
            <a:spLocks noGrp="1"/>
          </p:cNvSpPr>
          <p:nvPr>
            <p:ph type="dt" idx="1"/>
          </p:nvPr>
        </p:nvSpPr>
        <p:spPr>
          <a:xfrm>
            <a:off x="3774010" y="0"/>
            <a:ext cx="2887187" cy="498056"/>
          </a:xfrm>
          <a:prstGeom prst="rect">
            <a:avLst/>
          </a:prstGeom>
        </p:spPr>
        <p:txBody>
          <a:bodyPr vert="horz" lIns="94790" tIns="47395" rIns="94790" bIns="47395" rtlCol="0"/>
          <a:lstStyle>
            <a:lvl1pPr algn="r">
              <a:defRPr sz="1300"/>
            </a:lvl1pPr>
          </a:lstStyle>
          <a:p>
            <a:fld id="{79251E60-887E-4FF0-8411-14E4694F24DF}" type="datetimeFigureOut">
              <a:rPr lang="fr-FR" smtClean="0"/>
              <a:t>26/02/2019</a:t>
            </a:fld>
            <a:endParaRPr lang="fr-FR"/>
          </a:p>
        </p:txBody>
      </p:sp>
      <p:sp>
        <p:nvSpPr>
          <p:cNvPr id="4" name="Espace réservé de l'image des diapositives 3"/>
          <p:cNvSpPr>
            <a:spLocks noGrp="1" noRot="1" noChangeAspect="1"/>
          </p:cNvSpPr>
          <p:nvPr>
            <p:ph type="sldImg" idx="2"/>
          </p:nvPr>
        </p:nvSpPr>
        <p:spPr>
          <a:xfrm>
            <a:off x="354013" y="1241425"/>
            <a:ext cx="5954712" cy="3349625"/>
          </a:xfrm>
          <a:prstGeom prst="rect">
            <a:avLst/>
          </a:prstGeom>
          <a:noFill/>
          <a:ln w="12700">
            <a:solidFill>
              <a:prstClr val="black"/>
            </a:solidFill>
          </a:ln>
        </p:spPr>
        <p:txBody>
          <a:bodyPr vert="horz" lIns="94790" tIns="47395" rIns="94790" bIns="47395" rtlCol="0" anchor="ctr"/>
          <a:lstStyle/>
          <a:p>
            <a:endParaRPr lang="fr-FR"/>
          </a:p>
        </p:txBody>
      </p:sp>
      <p:sp>
        <p:nvSpPr>
          <p:cNvPr id="5" name="Espace réservé des notes 4"/>
          <p:cNvSpPr>
            <a:spLocks noGrp="1"/>
          </p:cNvSpPr>
          <p:nvPr>
            <p:ph type="body" sz="quarter" idx="3"/>
          </p:nvPr>
        </p:nvSpPr>
        <p:spPr>
          <a:xfrm>
            <a:off x="666274" y="4777194"/>
            <a:ext cx="5330190" cy="3908614"/>
          </a:xfrm>
          <a:prstGeom prst="rect">
            <a:avLst/>
          </a:prstGeom>
        </p:spPr>
        <p:txBody>
          <a:bodyPr vert="horz" lIns="94790" tIns="47395" rIns="94790" bIns="47395"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887187" cy="498055"/>
          </a:xfrm>
          <a:prstGeom prst="rect">
            <a:avLst/>
          </a:prstGeom>
        </p:spPr>
        <p:txBody>
          <a:bodyPr vert="horz" lIns="94790" tIns="47395" rIns="94790" bIns="47395"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3774010" y="9428584"/>
            <a:ext cx="2887187" cy="498055"/>
          </a:xfrm>
          <a:prstGeom prst="rect">
            <a:avLst/>
          </a:prstGeom>
        </p:spPr>
        <p:txBody>
          <a:bodyPr vert="horz" lIns="94790" tIns="47395" rIns="94790" bIns="47395" rtlCol="0" anchor="b"/>
          <a:lstStyle>
            <a:lvl1pPr algn="r">
              <a:defRPr sz="1300"/>
            </a:lvl1pPr>
          </a:lstStyle>
          <a:p>
            <a:fld id="{41EB770E-9F5C-44F4-BEAD-89B26D889570}" type="slidenum">
              <a:rPr lang="fr-FR" smtClean="0"/>
              <a:t>‹N°›</a:t>
            </a:fld>
            <a:endParaRPr lang="fr-FR"/>
          </a:p>
        </p:txBody>
      </p:sp>
    </p:spTree>
    <p:extLst>
      <p:ext uri="{BB962C8B-B14F-4D97-AF65-F5344CB8AC3E}">
        <p14:creationId xmlns:p14="http://schemas.microsoft.com/office/powerpoint/2010/main" val="3930133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11</a:t>
            </a:fld>
            <a:endParaRPr lang="fr-FR"/>
          </a:p>
        </p:txBody>
      </p:sp>
    </p:spTree>
    <p:extLst>
      <p:ext uri="{BB962C8B-B14F-4D97-AF65-F5344CB8AC3E}">
        <p14:creationId xmlns:p14="http://schemas.microsoft.com/office/powerpoint/2010/main" val="900946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12</a:t>
            </a:fld>
            <a:endParaRPr lang="fr-FR"/>
          </a:p>
        </p:txBody>
      </p:sp>
    </p:spTree>
    <p:extLst>
      <p:ext uri="{BB962C8B-B14F-4D97-AF65-F5344CB8AC3E}">
        <p14:creationId xmlns:p14="http://schemas.microsoft.com/office/powerpoint/2010/main" val="3354805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13</a:t>
            </a:fld>
            <a:endParaRPr lang="fr-FR"/>
          </a:p>
        </p:txBody>
      </p:sp>
    </p:spTree>
    <p:extLst>
      <p:ext uri="{BB962C8B-B14F-4D97-AF65-F5344CB8AC3E}">
        <p14:creationId xmlns:p14="http://schemas.microsoft.com/office/powerpoint/2010/main" val="3126634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39</a:t>
            </a:fld>
            <a:endParaRPr lang="fr-FR"/>
          </a:p>
        </p:txBody>
      </p:sp>
    </p:spTree>
    <p:extLst>
      <p:ext uri="{BB962C8B-B14F-4D97-AF65-F5344CB8AC3E}">
        <p14:creationId xmlns:p14="http://schemas.microsoft.com/office/powerpoint/2010/main" val="37136465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3CD8DA6A-E332-4F44-A7D2-8F4CF34CC12E}" type="datetime1">
              <a:rPr lang="fr-FR" smtClean="0"/>
              <a:t>26/02/2019</a:t>
            </a:fld>
            <a:endParaRPr lang="fr-FR"/>
          </a:p>
        </p:txBody>
      </p:sp>
      <p:sp>
        <p:nvSpPr>
          <p:cNvPr id="5" name="Espace réservé du pied de page 4"/>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146443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5496462-926F-4E67-AAAE-B88F0984169C}" type="datetime1">
              <a:rPr lang="fr-FR" smtClean="0"/>
              <a:t>26/02/2019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3438312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4506E9E2-0E89-4306-8ECC-CBA3342BD3BE}" type="datetime1">
              <a:rPr lang="fr-FR" smtClean="0"/>
              <a:t>26/02/2019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248275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lvl1pPr>
              <a:defRPr b="1">
                <a:solidFill>
                  <a:schemeClr val="accent1">
                    <a:lumMod val="75000"/>
                  </a:schemeClr>
                </a:solidFill>
              </a:defRPr>
            </a:lvl1pPr>
          </a:lstStyle>
          <a:p>
            <a:r>
              <a:rPr lang="fr-FR" dirty="0"/>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933714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Tree>
    <p:extLst>
      <p:ext uri="{BB962C8B-B14F-4D97-AF65-F5344CB8AC3E}">
        <p14:creationId xmlns:p14="http://schemas.microsoft.com/office/powerpoint/2010/main" val="4215080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062331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F16842B7-5BE0-42D3-A68E-4B9C958A16BA}" type="datetime1">
              <a:rPr lang="fr-FR" smtClean="0"/>
              <a:t>26/02/2019</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042018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4F651A2D-4434-45A5-975D-22BC481F14E4}" type="datetime1">
              <a:rPr lang="fr-FR" smtClean="0"/>
              <a:t>26/02/2019</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2827084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88C0F5D-A627-4FC2-B3B9-0D7E690BC359}" type="datetime1">
              <a:rPr lang="fr-FR" smtClean="0"/>
              <a:t>26/02/2019</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99446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CCC28D6C-0D7C-4702-B4D9-18463E1D1007}" type="datetime1">
              <a:rPr lang="fr-FR" smtClean="0"/>
              <a:t>26/02/2019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00009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E8BBF2F9-5F60-437C-BC45-B249DFB82E00}" type="datetime1">
              <a:rPr lang="fr-FR" smtClean="0"/>
              <a:t>26/02/2019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2140574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AF7043-D15A-4604-BA10-86076BDB4698}" type="datetime1">
              <a:rPr lang="fr-FR" smtClean="0"/>
              <a:t>26/02/2019</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Tree>
    <p:extLst>
      <p:ext uri="{BB962C8B-B14F-4D97-AF65-F5344CB8AC3E}">
        <p14:creationId xmlns:p14="http://schemas.microsoft.com/office/powerpoint/2010/main" val="3634683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witter.com/guiChervet"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jpe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hyperlink" Target="https://fr.wikipedia.org/wiki/Informatique" TargetMode="External"/><Relationship Id="rId7" Type="http://schemas.openxmlformats.org/officeDocument/2006/relationships/hyperlink" Target="https://fr.wikipedia.org/wiki/Interface_de_programmatio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fr.wikipedia.org/wiki/Processus_(informatique)" TargetMode="External"/><Relationship Id="rId5" Type="http://schemas.openxmlformats.org/officeDocument/2006/relationships/hyperlink" Target="https://fr.wikipedia.org/wiki/Application_(informatique)" TargetMode="External"/><Relationship Id="rId10" Type="http://schemas.openxmlformats.org/officeDocument/2006/relationships/image" Target="../media/image14.png"/><Relationship Id="rId4" Type="http://schemas.openxmlformats.org/officeDocument/2006/relationships/hyperlink" Target="https://fr.wikipedia.org/wiki/Patron_d'architecture" TargetMode="External"/><Relationship Id="rId9"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lemagit.fr/definition/Bande-passante" TargetMode="External"/><Relationship Id="rId2" Type="http://schemas.openxmlformats.org/officeDocument/2006/relationships/hyperlink" Target="http://www.lemagit.fr/definition/SOAP-Simple-Object-Access-Protoco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fr.wikipedia.org/wiki/Client-serveur"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fr.wikipedia.org/wiki/Serveur_sans_%C3%A9tat"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fr.wikipedia.org/wiki/Serveur_mandataire" TargetMode="External"/><Relationship Id="rId2" Type="http://schemas.openxmlformats.org/officeDocument/2006/relationships/hyperlink" Target="https://fr.wikipedia.org/wiki/M%C3%A9moire_cache"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fr.wikipedia.org/wiki/Hyperm%C3%A9dia"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fr.wikipedia.org/wiki/Architecture_en_couche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developer.mozilla.org/fr/docs/Web/HTTP/M%C3%A9thode"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api.exemple.com/ressources/item17" TargetMode="External"/><Relationship Id="rId2" Type="http://schemas.openxmlformats.org/officeDocument/2006/relationships/hyperlink" Target="http://api.exemple.com/ressources" TargetMode="External"/><Relationship Id="rId1" Type="http://schemas.openxmlformats.org/officeDocument/2006/relationships/slideLayout" Target="../slideLayouts/slideLayout2.xml"/><Relationship Id="rId4" Type="http://schemas.openxmlformats.org/officeDocument/2006/relationships/hyperlink" Target="https://fr.wikipedia.org/wiki/Representational_state_transfer"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fr.wikipedia.org/wiki/Valeur_absolue" TargetMode="External"/><Relationship Id="rId3" Type="http://schemas.openxmlformats.org/officeDocument/2006/relationships/hyperlink" Target="https://developer.mozilla.org/en-US/docs/Glossary/Idempotent" TargetMode="External"/><Relationship Id="rId7" Type="http://schemas.openxmlformats.org/officeDocument/2006/relationships/hyperlink" Target="https://fr.wikipedia.org/wiki/Informatique" TargetMode="External"/><Relationship Id="rId2" Type="http://schemas.openxmlformats.org/officeDocument/2006/relationships/hyperlink" Target="https://developer.mozilla.org/en-US/docs/Glossary/Safe" TargetMode="External"/><Relationship Id="rId1" Type="http://schemas.openxmlformats.org/officeDocument/2006/relationships/slideLayout" Target="../slideLayouts/slideLayout2.xml"/><Relationship Id="rId6" Type="http://schemas.openxmlformats.org/officeDocument/2006/relationships/hyperlink" Target="https://fr.wikipedia.org/wiki/Math%C3%A9matiques" TargetMode="External"/><Relationship Id="rId5" Type="http://schemas.openxmlformats.org/officeDocument/2006/relationships/hyperlink" Target="https://developer.mozilla.org/en-US/docs/Web/Guide/HTML/Forms" TargetMode="External"/><Relationship Id="rId10" Type="http://schemas.openxmlformats.org/officeDocument/2006/relationships/hyperlink" Target="https://fr.wikipedia.org/wiki/Idempotence" TargetMode="External"/><Relationship Id="rId4" Type="http://schemas.openxmlformats.org/officeDocument/2006/relationships/hyperlink" Target="https://developer.mozilla.org/en-US/docs/Glossary/Cacheable" TargetMode="External"/><Relationship Id="rId9" Type="http://schemas.openxmlformats.org/officeDocument/2006/relationships/hyperlink" Target="https://developer.mozilla.org/fr/docs/Web/HTTP/M%C3%A9thode"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tackoverflow.com/questions/4088350/is-rest-delete-really-idempoten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developer.mozilla.org/en-US/docs/Glossary/Idempotent" TargetMode="External"/><Relationship Id="rId2" Type="http://schemas.openxmlformats.org/officeDocument/2006/relationships/hyperlink" Target="https://developer.mozilla.org/en-US/docs/Glossary/Safe" TargetMode="External"/><Relationship Id="rId1" Type="http://schemas.openxmlformats.org/officeDocument/2006/relationships/slideLayout" Target="../slideLayouts/slideLayout2.xml"/><Relationship Id="rId5" Type="http://schemas.openxmlformats.org/officeDocument/2006/relationships/hyperlink" Target="https://developer.mozilla.org/en-US/docs/Web/Guide/HTML/Forms" TargetMode="External"/><Relationship Id="rId4" Type="http://schemas.openxmlformats.org/officeDocument/2006/relationships/hyperlink" Target="https://developer.mozilla.org/en-US/docs/Glossary/Cacheable"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monapi/personnes/:id" TargetMode="External"/><Relationship Id="rId2" Type="http://schemas.openxmlformats.org/officeDocument/2006/relationships/hyperlink" Target="http://monapi/personnes"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monapi/list/1" TargetMode="External"/><Relationship Id="rId2" Type="http://schemas.openxmlformats.org/officeDocument/2006/relationships/hyperlink" Target="http://monapi/personne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tools.ietf.org/html/rfc6902" TargetMode="External"/><Relationship Id="rId1" Type="http://schemas.openxmlformats.org/officeDocument/2006/relationships/slideLayout" Target="../slideLayouts/slideLayout2.xml"/><Relationship Id="rId4" Type="http://schemas.openxmlformats.org/officeDocument/2006/relationships/hyperlink" Target="http://jsonpatch.com/"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developer.mozilla.org/en-US/docs/Learn/HTML/Forms/Sending_and_retrieving_form_data" TargetMode="Externa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46.xml.rels><?xml version="1.0" encoding="UTF-8" standalone="yes"?>
<Relationships xmlns="http://schemas.openxmlformats.org/package/2006/relationships"><Relationship Id="rId2" Type="http://schemas.openxmlformats.org/officeDocument/2006/relationships/hyperlink" Target="http://blog.nicolashachet.com/niveaux/confirme/larchitecture-rest-expliquee-en-5-regles/"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guillaume-chervet.fr/"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s://developer.mozilla.org/fr/docs/Web/HTTP/Headers/Cache-Control"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hyperlink" Target="http://www.ig2i.fr/"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jsonapi.org/" TargetMode="External"/><Relationship Id="rId2" Type="http://schemas.openxmlformats.org/officeDocument/2006/relationships/hyperlink" Target="http://stateless.co/hal_specification.html" TargetMode="External"/><Relationship Id="rId1" Type="http://schemas.openxmlformats.org/officeDocument/2006/relationships/slideLayout" Target="../slideLayouts/slideLayout2.xml"/><Relationship Id="rId5" Type="http://schemas.openxmlformats.org/officeDocument/2006/relationships/hyperlink" Target="https://api.github.com/" TargetMode="External"/><Relationship Id="rId4" Type="http://schemas.openxmlformats.org/officeDocument/2006/relationships/hyperlink" Target="http://json-ld.org/"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tateless.co/hal_specification.html" TargetMode="Externa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tateless.co/hal_specification.html"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jsonapi.org/format/"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hyperlink" Target="http://json-ld.org/" TargetMode="External"/><Relationship Id="rId2" Type="http://schemas.openxmlformats.org/officeDocument/2006/relationships/hyperlink" Target="http://en.wikipedia.org/wiki/Linked_data" TargetMode="Externa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hyperlink" Target="http://www.w3.org/TR/json-ld/" TargetMode="External"/><Relationship Id="rId4" Type="http://schemas.openxmlformats.org/officeDocument/2006/relationships/hyperlink" Target="http://www.w3.org/community/json-ld/"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github.com/OAI/OpenAPI-Specification"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hyperlink" Target="http://swagger.io/"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petstore.swagger.io/" TargetMode="External"/><Relationship Id="rId2" Type="http://schemas.openxmlformats.org/officeDocument/2006/relationships/hyperlink" Target="https://github.com/domaindrivendev/Swashbuckle" TargetMode="External"/><Relationship Id="rId1" Type="http://schemas.openxmlformats.org/officeDocument/2006/relationships/slideLayout" Target="../slideLayouts/slideLayout2.xml"/><Relationship Id="rId4" Type="http://schemas.openxmlformats.org/officeDocument/2006/relationships/hyperlink" Target="https://github.com/Azure/autorest" TargetMode="External"/></Relationships>
</file>

<file path=ppt/slides/_rels/slide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http://graphql.org/"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hyperlink" Target="https://www.tutorialspoint.com/restful/restful_security.htm" TargetMode="External"/><Relationship Id="rId3" Type="http://schemas.openxmlformats.org/officeDocument/2006/relationships/hyperlink" Target="https://martinfowler.com/articles/richardsonMaturityModel.html" TargetMode="External"/><Relationship Id="rId7" Type="http://schemas.openxmlformats.org/officeDocument/2006/relationships/hyperlink" Target="https://www.tutorialspoint.com/restful/restful_caching.htm" TargetMode="External"/><Relationship Id="rId12" Type="http://schemas.openxmlformats.org/officeDocument/2006/relationships/hyperlink" Target="https://fr.wikipedia.org/wiki/Idempotence" TargetMode="External"/><Relationship Id="rId2" Type="http://schemas.openxmlformats.org/officeDocument/2006/relationships/hyperlink" Target="http://blog.xebia.fr/2014/03/17/post-vs-put-la-confusion/" TargetMode="External"/><Relationship Id="rId1" Type="http://schemas.openxmlformats.org/officeDocument/2006/relationships/slideLayout" Target="../slideLayouts/slideLayout2.xml"/><Relationship Id="rId6" Type="http://schemas.openxmlformats.org/officeDocument/2006/relationships/hyperlink" Target="https://www.tutorialspoint.com/restful/restful_introduction.htm" TargetMode="External"/><Relationship Id="rId11" Type="http://schemas.openxmlformats.org/officeDocument/2006/relationships/hyperlink" Target="https://developer.mozilla.org/en-US/docs/Web/HTTP/Methods/POST" TargetMode="External"/><Relationship Id="rId5" Type="http://schemas.openxmlformats.org/officeDocument/2006/relationships/hyperlink" Target="https://zestedesavoir.com/tutoriels/299/la-theorie-rest-restful-et-hateoas/" TargetMode="External"/><Relationship Id="rId10" Type="http://schemas.openxmlformats.org/officeDocument/2006/relationships/hyperlink" Target="https://fr.wikipedia.org/wiki/Balise-entit%C3%A9_ETag_HTTP" TargetMode="External"/><Relationship Id="rId4" Type="http://schemas.openxmlformats.org/officeDocument/2006/relationships/hyperlink" Target="https://fr.wikipedia.org/wiki/Representational_state_transfer" TargetMode="External"/><Relationship Id="rId9" Type="http://schemas.openxmlformats.org/officeDocument/2006/relationships/hyperlink" Target="https://developers.google.com/web/fundamentals/performance/optimizing-content-efficiency/http-caching?hl=fr"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developer.mozilla.org/en-US/docs/Web/HTTP/Overview"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z="4800" dirty="0">
                <a:latin typeface="+mn-lt"/>
                <a:ea typeface="+mn-ea"/>
                <a:cs typeface="+mn-cs"/>
              </a:rPr>
              <a:t>Comment concevoir une API RESTful ?</a:t>
            </a:r>
            <a:r>
              <a:rPr lang="fr-FR" dirty="0"/>
              <a:t> </a:t>
            </a:r>
          </a:p>
        </p:txBody>
      </p:sp>
      <p:sp>
        <p:nvSpPr>
          <p:cNvPr id="3" name="Sous-titre 2"/>
          <p:cNvSpPr>
            <a:spLocks noGrp="1"/>
          </p:cNvSpPr>
          <p:nvPr>
            <p:ph type="subTitle" idx="1"/>
          </p:nvPr>
        </p:nvSpPr>
        <p:spPr>
          <a:xfrm>
            <a:off x="3048000" y="5735637"/>
            <a:ext cx="6096000" cy="1655762"/>
          </a:xfrm>
        </p:spPr>
        <p:txBody>
          <a:bodyPr/>
          <a:lstStyle/>
          <a:p>
            <a:endParaRPr lang="fr-FR" dirty="0"/>
          </a:p>
          <a:p>
            <a:r>
              <a:rPr lang="fr-FR" dirty="0">
                <a:solidFill>
                  <a:schemeClr val="bg1">
                    <a:lumMod val="65000"/>
                  </a:schemeClr>
                </a:solidFill>
              </a:rPr>
              <a:t>Guillaume Chervet</a:t>
            </a:r>
          </a:p>
        </p:txBody>
      </p:sp>
      <p:sp>
        <p:nvSpPr>
          <p:cNvPr id="6" name="Rectangle 5">
            <a:extLst>
              <a:ext uri="{FF2B5EF4-FFF2-40B4-BE49-F238E27FC236}">
                <a16:creationId xmlns:a16="http://schemas.microsoft.com/office/drawing/2014/main" id="{2E46EA70-8965-4965-B301-131FDBE3152D}"/>
              </a:ext>
            </a:extLst>
          </p:cNvPr>
          <p:cNvSpPr/>
          <p:nvPr/>
        </p:nvSpPr>
        <p:spPr>
          <a:xfrm>
            <a:off x="978331" y="5474027"/>
            <a:ext cx="2323011" cy="523220"/>
          </a:xfrm>
          <a:prstGeom prst="rect">
            <a:avLst/>
          </a:prstGeom>
        </p:spPr>
        <p:txBody>
          <a:bodyPr wrap="square">
            <a:spAutoFit/>
          </a:bodyPr>
          <a:lstStyle/>
          <a:p>
            <a:r>
              <a:rPr lang="fr-FR" sz="2800" b="1" dirty="0">
                <a:solidFill>
                  <a:srgbClr val="657786"/>
                </a:solidFill>
                <a:latin typeface="Segoe UI" panose="020B0502040204020203" pitchFamily="34" charset="0"/>
                <a:hlinkClick r:id="rId2"/>
              </a:rPr>
              <a:t>@</a:t>
            </a:r>
            <a:r>
              <a:rPr lang="fr-FR" sz="2800" dirty="0" err="1">
                <a:solidFill>
                  <a:srgbClr val="657786"/>
                </a:solidFill>
                <a:latin typeface="Segoe UI" panose="020B0502040204020203" pitchFamily="34" charset="0"/>
                <a:hlinkClick r:id="rId2"/>
              </a:rPr>
              <a:t>guiChervet</a:t>
            </a:r>
            <a:endParaRPr lang="fr-FR" sz="2800" dirty="0"/>
          </a:p>
        </p:txBody>
      </p:sp>
      <p:pic>
        <p:nvPicPr>
          <p:cNvPr id="7" name="Image 6">
            <a:extLst>
              <a:ext uri="{FF2B5EF4-FFF2-40B4-BE49-F238E27FC236}">
                <a16:creationId xmlns:a16="http://schemas.microsoft.com/office/drawing/2014/main" id="{A1D4B452-C258-4814-8AB5-98FAEA6095BE}"/>
              </a:ext>
            </a:extLst>
          </p:cNvPr>
          <p:cNvPicPr>
            <a:picLocks noChangeAspect="1"/>
          </p:cNvPicPr>
          <p:nvPr/>
        </p:nvPicPr>
        <p:blipFill>
          <a:blip r:embed="rId3"/>
          <a:stretch>
            <a:fillRect/>
          </a:stretch>
        </p:blipFill>
        <p:spPr>
          <a:xfrm>
            <a:off x="455816" y="5531575"/>
            <a:ext cx="522515" cy="424735"/>
          </a:xfrm>
          <a:prstGeom prst="rect">
            <a:avLst/>
          </a:prstGeom>
        </p:spPr>
      </p:pic>
    </p:spTree>
    <p:extLst>
      <p:ext uri="{BB962C8B-B14F-4D97-AF65-F5344CB8AC3E}">
        <p14:creationId xmlns:p14="http://schemas.microsoft.com/office/powerpoint/2010/main" val="3336855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Load</a:t>
            </a:r>
            <a:r>
              <a:rPr lang="fr-FR" dirty="0"/>
              <a:t> balancer</a:t>
            </a:r>
          </a:p>
        </p:txBody>
      </p:sp>
      <p:sp>
        <p:nvSpPr>
          <p:cNvPr id="4" name="Espace réservé du numéro de diapositive 3"/>
          <p:cNvSpPr>
            <a:spLocks noGrp="1"/>
          </p:cNvSpPr>
          <p:nvPr>
            <p:ph type="sldNum" sz="quarter" idx="4294967295"/>
          </p:nvPr>
        </p:nvSpPr>
        <p:spPr>
          <a:xfrm>
            <a:off x="9239256" y="6356350"/>
            <a:ext cx="2743200" cy="365125"/>
          </a:xfrm>
          <a:prstGeom prst="rect">
            <a:avLst/>
          </a:prstGeom>
        </p:spPr>
        <p:txBody>
          <a:bodyPr/>
          <a:lstStyle/>
          <a:p>
            <a:fld id="{B79E4878-4BCB-449E-94CF-AE2A0F6BB533}" type="slidenum">
              <a:rPr lang="fr-FR" smtClean="0"/>
              <a:t>10</a:t>
            </a:fld>
            <a:endParaRPr lang="fr-F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655" y="2355444"/>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ww.sebastien-han.fr/images/clou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2900" y="2304247"/>
            <a:ext cx="1696172" cy="110490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9" idx="1"/>
            <a:endCxn id="7" idx="3"/>
          </p:cNvCxnSpPr>
          <p:nvPr/>
        </p:nvCxnSpPr>
        <p:spPr>
          <a:xfrm flipH="1">
            <a:off x="1960162" y="2856698"/>
            <a:ext cx="1382738"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1" name="Connecteur droit 10"/>
          <p:cNvCxnSpPr>
            <a:cxnSpLocks/>
            <a:stCxn id="8" idx="1"/>
            <a:endCxn id="1028" idx="3"/>
          </p:cNvCxnSpPr>
          <p:nvPr/>
        </p:nvCxnSpPr>
        <p:spPr>
          <a:xfrm flipH="1">
            <a:off x="7342530" y="1411166"/>
            <a:ext cx="1896726" cy="1508792"/>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2" name="Espace réservé du contenu 2"/>
          <p:cNvSpPr txBox="1">
            <a:spLocks/>
          </p:cNvSpPr>
          <p:nvPr/>
        </p:nvSpPr>
        <p:spPr>
          <a:xfrm>
            <a:off x="339173" y="3987193"/>
            <a:ext cx="1909008" cy="17490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a:t>
            </a:r>
          </a:p>
          <a:p>
            <a:pPr marL="0" indent="0" algn="ctr">
              <a:buFont typeface="Arial" panose="020B0604020202020204" pitchFamily="34" charset="0"/>
              <a:buNone/>
            </a:pPr>
            <a:r>
              <a:rPr lang="fr-FR" b="1" dirty="0"/>
              <a:t>+ Application Cliente</a:t>
            </a:r>
            <a:endParaRPr lang="fr-FR" dirty="0"/>
          </a:p>
        </p:txBody>
      </p: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5" name="Image 14"/>
          <p:cNvPicPr>
            <a:picLocks noChangeAspect="1"/>
          </p:cNvPicPr>
          <p:nvPr/>
        </p:nvPicPr>
        <p:blipFill>
          <a:blip r:embed="rId5"/>
          <a:stretch>
            <a:fillRect/>
          </a:stretch>
        </p:blipFill>
        <p:spPr>
          <a:xfrm>
            <a:off x="2220983" y="3987193"/>
            <a:ext cx="1918779" cy="1977637"/>
          </a:xfrm>
          <a:prstGeom prst="rect">
            <a:avLst/>
          </a:prstGeom>
        </p:spPr>
      </p:pic>
      <p:sp>
        <p:nvSpPr>
          <p:cNvPr id="16" name="Espace réservé du contenu 2"/>
          <p:cNvSpPr txBox="1">
            <a:spLocks/>
          </p:cNvSpPr>
          <p:nvPr/>
        </p:nvSpPr>
        <p:spPr>
          <a:xfrm>
            <a:off x="1984897" y="3384702"/>
            <a:ext cx="2457629" cy="606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chemeClr val="accent1">
                    <a:lumMod val="75000"/>
                  </a:schemeClr>
                </a:solidFill>
              </a:rPr>
              <a:t>HTTP POST</a:t>
            </a:r>
            <a:endParaRPr lang="fr-FR" dirty="0">
              <a:solidFill>
                <a:schemeClr val="accent1">
                  <a:lumMod val="75000"/>
                </a:schemeClr>
              </a:solidFill>
            </a:endParaRPr>
          </a:p>
        </p:txBody>
      </p:sp>
      <p:pic>
        <p:nvPicPr>
          <p:cNvPr id="17" name="Picture 2" descr="Résultat de recherche d'images pour &quot;enveloppe icon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49451" y="2805970"/>
            <a:ext cx="893933" cy="76093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2315253" y="3739735"/>
            <a:ext cx="2799164" cy="261610"/>
          </a:xfrm>
          <a:prstGeom prst="rect">
            <a:avLst/>
          </a:prstGeom>
        </p:spPr>
        <p:txBody>
          <a:bodyPr wrap="none">
            <a:spAutoFit/>
          </a:bodyPr>
          <a:lstStyle/>
          <a:p>
            <a:r>
              <a:rPr lang="en-US" sz="1100" dirty="0">
                <a:solidFill>
                  <a:schemeClr val="accent2">
                    <a:lumMod val="50000"/>
                  </a:schemeClr>
                </a:solidFill>
              </a:rPr>
              <a:t>Content-Type: application/</a:t>
            </a:r>
            <a:r>
              <a:rPr lang="en-US" sz="1100" dirty="0" err="1">
                <a:solidFill>
                  <a:schemeClr val="accent2">
                    <a:lumMod val="50000"/>
                  </a:schemeClr>
                </a:solidFill>
              </a:rPr>
              <a:t>json</a:t>
            </a:r>
            <a:r>
              <a:rPr lang="en-US" sz="1100" dirty="0">
                <a:solidFill>
                  <a:schemeClr val="accent2">
                    <a:lumMod val="50000"/>
                  </a:schemeClr>
                </a:solidFill>
              </a:rPr>
              <a:t>; charset=utf-8</a:t>
            </a:r>
          </a:p>
        </p:txBody>
      </p:sp>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84187" y="4976011"/>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5467832"/>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n</a:t>
            </a:r>
          </a:p>
        </p:txBody>
      </p:sp>
      <p:cxnSp>
        <p:nvCxnSpPr>
          <p:cNvPr id="28" name="Connecteur droit 27"/>
          <p:cNvCxnSpPr>
            <a:cxnSpLocks/>
            <a:stCxn id="22" idx="2"/>
            <a:endCxn id="23" idx="0"/>
          </p:cNvCxnSpPr>
          <p:nvPr/>
        </p:nvCxnSpPr>
        <p:spPr>
          <a:xfrm>
            <a:off x="9792332" y="4198532"/>
            <a:ext cx="5389" cy="777479"/>
          </a:xfrm>
          <a:prstGeom prst="line">
            <a:avLst/>
          </a:prstGeom>
          <a:ln w="25400">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1028" name="Picture 4" descr="Résultat de recherche d'images pour &quot;load balancer&qu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9161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Connecteur droit 35"/>
          <p:cNvCxnSpPr>
            <a:cxnSpLocks/>
            <a:stCxn id="1028" idx="1"/>
          </p:cNvCxnSpPr>
          <p:nvPr/>
        </p:nvCxnSpPr>
        <p:spPr>
          <a:xfrm flipH="1">
            <a:off x="4900522" y="2919958"/>
            <a:ext cx="1291097"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42" name="Espace réservé du contenu 2"/>
          <p:cNvSpPr txBox="1">
            <a:spLocks/>
          </p:cNvSpPr>
          <p:nvPr/>
        </p:nvSpPr>
        <p:spPr>
          <a:xfrm>
            <a:off x="5039072" y="3354188"/>
            <a:ext cx="3298464" cy="3305706"/>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a:p>
            <a:pPr marL="457200" indent="-457200">
              <a:buFont typeface="+mj-lt"/>
              <a:buAutoNum type="arabicPeriod"/>
            </a:pPr>
            <a:r>
              <a:rPr lang="fr-FR" sz="2000" b="1" dirty="0">
                <a:solidFill>
                  <a:srgbClr val="00B050"/>
                </a:solidFill>
              </a:rPr>
              <a:t>Réparti les requêtes aléatoirement entre les serveurs</a:t>
            </a:r>
          </a:p>
          <a:p>
            <a:pPr marL="457200" indent="-457200">
              <a:buFont typeface="+mj-lt"/>
              <a:buAutoNum type="arabicPeriod"/>
            </a:pPr>
            <a:r>
              <a:rPr lang="fr-FR" sz="2000" b="1" dirty="0">
                <a:solidFill>
                  <a:srgbClr val="00B050"/>
                </a:solidFill>
              </a:rPr>
              <a:t>Mise en cache</a:t>
            </a:r>
          </a:p>
          <a:p>
            <a:pPr marL="457200" indent="-457200">
              <a:buFont typeface="+mj-lt"/>
              <a:buAutoNum type="arabicPeriod"/>
            </a:pPr>
            <a:r>
              <a:rPr lang="fr-FR" sz="2000" b="1" dirty="0">
                <a:solidFill>
                  <a:srgbClr val="00B050"/>
                </a:solidFill>
              </a:rPr>
              <a:t>Si le serveur ne répond plus, est capable de ne plus lui servir de requêtes</a:t>
            </a:r>
          </a:p>
          <a:p>
            <a:pPr marL="457200" indent="-457200">
              <a:buFont typeface="+mj-lt"/>
              <a:buAutoNum type="arabicPeriod"/>
            </a:pPr>
            <a:r>
              <a:rPr lang="fr-FR" sz="2000" b="1" dirty="0">
                <a:solidFill>
                  <a:srgbClr val="00B050"/>
                </a:solidFill>
              </a:rPr>
              <a:t>Permet de faire des mises à jour techniques/applicatives sans interruption de service</a:t>
            </a:r>
            <a:endParaRPr lang="fr-FR" sz="2000" dirty="0">
              <a:solidFill>
                <a:srgbClr val="00B050"/>
              </a:solidFill>
            </a:endParaRPr>
          </a:p>
        </p:txBody>
      </p:sp>
      <p:cxnSp>
        <p:nvCxnSpPr>
          <p:cNvPr id="24" name="Connecteur droit 23">
            <a:extLst>
              <a:ext uri="{FF2B5EF4-FFF2-40B4-BE49-F238E27FC236}">
                <a16:creationId xmlns:a16="http://schemas.microsoft.com/office/drawing/2014/main" id="{972AFFBF-6F3B-445A-88A0-950806F3F660}"/>
              </a:ext>
            </a:extLst>
          </p:cNvPr>
          <p:cNvCxnSpPr>
            <a:cxnSpLocks/>
            <a:stCxn id="22" idx="1"/>
            <a:endCxn id="1028" idx="3"/>
          </p:cNvCxnSpPr>
          <p:nvPr/>
        </p:nvCxnSpPr>
        <p:spPr>
          <a:xfrm flipH="1" flipV="1">
            <a:off x="7342530" y="2919958"/>
            <a:ext cx="1836268" cy="357030"/>
          </a:xfrm>
          <a:prstGeom prst="line">
            <a:avLst/>
          </a:prstGeom>
          <a:ln w="25400">
            <a:prstDash val="dash"/>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F39CD016-3E29-4C20-B0BC-82F8C0E6C6E2}"/>
              </a:ext>
            </a:extLst>
          </p:cNvPr>
          <p:cNvCxnSpPr>
            <a:cxnSpLocks/>
            <a:stCxn id="23" idx="1"/>
            <a:endCxn id="1028" idx="3"/>
          </p:cNvCxnSpPr>
          <p:nvPr/>
        </p:nvCxnSpPr>
        <p:spPr>
          <a:xfrm flipH="1" flipV="1">
            <a:off x="7342530" y="2919958"/>
            <a:ext cx="1841657" cy="2977597"/>
          </a:xfrm>
          <a:prstGeom prst="line">
            <a:avLst/>
          </a:prstGeom>
          <a:ln w="25400">
            <a:prstDash val="dash"/>
            <a:headEnd type="triangl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8350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Evolution itérative : Monolithe</a:t>
            </a:r>
          </a:p>
        </p:txBody>
      </p:sp>
      <p:pic>
        <p:nvPicPr>
          <p:cNvPr id="7" name="Picture 6" descr="http://www.sebastien-han.fr/images/clou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9143" y="2236585"/>
            <a:ext cx="1696172" cy="1104901"/>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1248709" y="3672186"/>
            <a:ext cx="2810434" cy="19794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p>
        </p:txBody>
      </p:sp>
      <p:pic>
        <p:nvPicPr>
          <p:cNvPr id="9"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4435" y="1955785"/>
            <a:ext cx="1666503" cy="166650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Résultat de recherche d'images pour &quot;image serveur&quot;"/>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7091938" y="1756949"/>
            <a:ext cx="1380534" cy="2073598"/>
          </a:xfrm>
          <a:prstGeom prst="rect">
            <a:avLst/>
          </a:prstGeom>
          <a:noFill/>
          <a:extLst>
            <a:ext uri="{909E8E84-426E-40DD-AFC4-6F175D3DCCD1}">
              <a14:hiddenFill xmlns:a14="http://schemas.microsoft.com/office/drawing/2010/main">
                <a:solidFill>
                  <a:srgbClr val="FFFFFF"/>
                </a:solidFill>
              </a14:hiddenFill>
            </a:ext>
          </a:extLst>
        </p:spPr>
      </p:pic>
      <p:sp>
        <p:nvSpPr>
          <p:cNvPr id="11" name="Espace réservé du contenu 2"/>
          <p:cNvSpPr txBox="1">
            <a:spLocks/>
          </p:cNvSpPr>
          <p:nvPr/>
        </p:nvSpPr>
        <p:spPr>
          <a:xfrm>
            <a:off x="6262643" y="3903781"/>
            <a:ext cx="4736819" cy="300600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Serveur applicatif</a:t>
            </a:r>
          </a:p>
          <a:p>
            <a:pPr marL="0" indent="0">
              <a:buFont typeface="Arial" panose="020B0604020202020204" pitchFamily="34" charset="0"/>
              <a:buNone/>
            </a:pPr>
            <a:endParaRPr lang="fr-FR" b="1" dirty="0"/>
          </a:p>
          <a:p>
            <a:pPr marL="0" indent="0">
              <a:buFont typeface="Arial" panose="020B0604020202020204" pitchFamily="34" charset="0"/>
              <a:buNone/>
            </a:pPr>
            <a:r>
              <a:rPr lang="fr-FR" b="1" dirty="0">
                <a:solidFill>
                  <a:schemeClr val="accent1">
                    <a:lumMod val="75000"/>
                  </a:schemeClr>
                </a:solidFill>
              </a:rPr>
              <a:t>Rôles fonctionnels :</a:t>
            </a:r>
          </a:p>
          <a:p>
            <a:r>
              <a:rPr lang="fr-FR" b="1" dirty="0">
                <a:solidFill>
                  <a:schemeClr val="accent1">
                    <a:lumMod val="75000"/>
                  </a:schemeClr>
                </a:solidFill>
              </a:rPr>
              <a:t>Gestion des commandes</a:t>
            </a:r>
          </a:p>
          <a:p>
            <a:r>
              <a:rPr lang="fr-FR" b="1" dirty="0">
                <a:solidFill>
                  <a:schemeClr val="accent1">
                    <a:lumMod val="75000"/>
                  </a:schemeClr>
                </a:solidFill>
              </a:rPr>
              <a:t>Authentification/autorisation</a:t>
            </a:r>
          </a:p>
          <a:p>
            <a:r>
              <a:rPr lang="fr-FR" b="1" dirty="0">
                <a:solidFill>
                  <a:schemeClr val="accent1">
                    <a:lumMod val="75000"/>
                  </a:schemeClr>
                </a:solidFill>
              </a:rPr>
              <a:t>Envoie de SMS/mail</a:t>
            </a:r>
          </a:p>
          <a:p>
            <a:r>
              <a:rPr lang="fr-FR" b="1" dirty="0">
                <a:solidFill>
                  <a:schemeClr val="accent1">
                    <a:lumMod val="75000"/>
                  </a:schemeClr>
                </a:solidFill>
              </a:rPr>
              <a:t>Article et Stock</a:t>
            </a:r>
          </a:p>
          <a:p>
            <a:r>
              <a:rPr lang="fr-FR" b="1" dirty="0">
                <a:solidFill>
                  <a:schemeClr val="accent1">
                    <a:lumMod val="75000"/>
                  </a:schemeClr>
                </a:solidFill>
              </a:rPr>
              <a:t>Images</a:t>
            </a:r>
            <a:endParaRPr lang="fr-FR" dirty="0">
              <a:solidFill>
                <a:schemeClr val="accent1">
                  <a:lumMod val="75000"/>
                </a:schemeClr>
              </a:solidFill>
            </a:endParaRPr>
          </a:p>
          <a:p>
            <a:pPr marL="0" indent="0">
              <a:buNone/>
            </a:pPr>
            <a:endParaRPr lang="fr-FR" dirty="0"/>
          </a:p>
          <a:p>
            <a:pPr marL="0" indent="0">
              <a:buFont typeface="Arial" panose="020B0604020202020204" pitchFamily="34" charset="0"/>
              <a:buNone/>
            </a:pPr>
            <a:endParaRPr lang="fr-FR" b="1" dirty="0"/>
          </a:p>
        </p:txBody>
      </p:sp>
      <p:cxnSp>
        <p:nvCxnSpPr>
          <p:cNvPr id="12" name="Connecteur droit 11"/>
          <p:cNvCxnSpPr>
            <a:cxnSpLocks/>
            <a:stCxn id="10" idx="1"/>
            <a:endCxn id="9" idx="3"/>
          </p:cNvCxnSpPr>
          <p:nvPr/>
        </p:nvCxnSpPr>
        <p:spPr>
          <a:xfrm flipH="1" flipV="1">
            <a:off x="2980938" y="2789037"/>
            <a:ext cx="4111000" cy="4711"/>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3" name="Espace réservé du contenu 2"/>
          <p:cNvSpPr txBox="1">
            <a:spLocks/>
          </p:cNvSpPr>
          <p:nvPr/>
        </p:nvSpPr>
        <p:spPr>
          <a:xfrm>
            <a:off x="2861262" y="1461417"/>
            <a:ext cx="4350352" cy="782371"/>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solidFill>
                  <a:schemeClr val="bg1">
                    <a:lumMod val="50000"/>
                  </a:schemeClr>
                </a:solidFill>
              </a:rPr>
              <a:t>HTTPS POST /commander</a:t>
            </a:r>
          </a:p>
          <a:p>
            <a:pPr marL="457200" lvl="1" indent="0">
              <a:buNone/>
            </a:pPr>
            <a:r>
              <a:rPr lang="fr-FR" b="1" dirty="0">
                <a:solidFill>
                  <a:schemeClr val="bg1">
                    <a:lumMod val="50000"/>
                  </a:schemeClr>
                </a:solidFill>
              </a:rPr>
              <a:t>Header</a:t>
            </a:r>
          </a:p>
          <a:p>
            <a:pPr marL="457200" lvl="1" indent="0">
              <a:buNone/>
            </a:pPr>
            <a:r>
              <a:rPr lang="fr-FR" b="1" dirty="0" err="1">
                <a:solidFill>
                  <a:schemeClr val="bg1">
                    <a:lumMod val="50000"/>
                  </a:schemeClr>
                </a:solidFill>
              </a:rPr>
              <a:t>Token_auth</a:t>
            </a:r>
            <a:r>
              <a:rPr lang="fr-FR" b="1" dirty="0">
                <a:solidFill>
                  <a:schemeClr val="bg1">
                    <a:lumMod val="50000"/>
                  </a:schemeClr>
                </a:solidFill>
              </a:rPr>
              <a:t>: ‘’76867686’’</a:t>
            </a:r>
          </a:p>
          <a:p>
            <a:pPr marL="0" indent="0">
              <a:buFont typeface="Arial" panose="020B0604020202020204" pitchFamily="34" charset="0"/>
              <a:buNone/>
            </a:pPr>
            <a:endParaRPr lang="fr-FR" b="1" dirty="0">
              <a:solidFill>
                <a:schemeClr val="bg1">
                  <a:lumMod val="50000"/>
                </a:schemeClr>
              </a:solidFill>
            </a:endParaRPr>
          </a:p>
          <a:p>
            <a:pPr marL="0" indent="0">
              <a:buFont typeface="Arial" panose="020B0604020202020204" pitchFamily="34" charset="0"/>
              <a:buNone/>
            </a:pPr>
            <a:endParaRPr lang="fr-FR" b="1" dirty="0">
              <a:solidFill>
                <a:schemeClr val="bg1">
                  <a:lumMod val="50000"/>
                </a:schemeClr>
              </a:solidFill>
            </a:endParaRPr>
          </a:p>
        </p:txBody>
      </p:sp>
      <p:grpSp>
        <p:nvGrpSpPr>
          <p:cNvPr id="14" name="Groupe 13"/>
          <p:cNvGrpSpPr/>
          <p:nvPr/>
        </p:nvGrpSpPr>
        <p:grpSpPr>
          <a:xfrm>
            <a:off x="9579955" y="1955785"/>
            <a:ext cx="1107080" cy="1184579"/>
            <a:chOff x="7629365" y="5649458"/>
            <a:chExt cx="386744" cy="467381"/>
          </a:xfrm>
        </p:grpSpPr>
        <p:pic>
          <p:nvPicPr>
            <p:cNvPr id="15" name="Picture 4" descr="Résultat de recherche d'images pour &quot;image serveur&quot;"/>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Résultat de recherche d'images pour &quot;image base de données&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Connecteur droit 16"/>
          <p:cNvCxnSpPr>
            <a:cxnSpLocks/>
            <a:stCxn id="10" idx="3"/>
            <a:endCxn id="15" idx="1"/>
          </p:cNvCxnSpPr>
          <p:nvPr/>
        </p:nvCxnSpPr>
        <p:spPr>
          <a:xfrm flipV="1">
            <a:off x="8472472" y="2524879"/>
            <a:ext cx="1107483" cy="26886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4" name="Espace réservé du contenu 2"/>
          <p:cNvSpPr txBox="1">
            <a:spLocks/>
          </p:cNvSpPr>
          <p:nvPr/>
        </p:nvSpPr>
        <p:spPr>
          <a:xfrm>
            <a:off x="8789633" y="3160514"/>
            <a:ext cx="2810434" cy="19794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Base de données</a:t>
            </a:r>
          </a:p>
        </p:txBody>
      </p:sp>
      <p:pic>
        <p:nvPicPr>
          <p:cNvPr id="17410" name="Picture 2" descr="Résultat de recherche d'images pour &quot;cookie&qu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2948" y="1830315"/>
            <a:ext cx="429328" cy="429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782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Evolution itérative : Nouvelle problématique</a:t>
            </a:r>
          </a:p>
        </p:txBody>
      </p:sp>
      <p:sp>
        <p:nvSpPr>
          <p:cNvPr id="18" name="Espace réservé du contenu 2"/>
          <p:cNvSpPr>
            <a:spLocks noGrp="1"/>
          </p:cNvSpPr>
          <p:nvPr>
            <p:ph idx="1"/>
          </p:nvPr>
        </p:nvSpPr>
        <p:spPr>
          <a:xfrm>
            <a:off x="838200" y="1576884"/>
            <a:ext cx="11185161" cy="4912564"/>
          </a:xfrm>
        </p:spPr>
        <p:txBody>
          <a:bodyPr>
            <a:normAutofit fontScale="92500" lnSpcReduction="10000"/>
          </a:bodyPr>
          <a:lstStyle/>
          <a:p>
            <a:pPr marL="0" indent="0" algn="ctr">
              <a:buNone/>
            </a:pPr>
            <a:r>
              <a:rPr lang="fr-FR" sz="4800" dirty="0"/>
              <a:t>Mon application à du succès et est utilisée par des milliers de clients dans le monde et simultanément.</a:t>
            </a:r>
          </a:p>
          <a:p>
            <a:pPr marL="0" indent="0" algn="ctr">
              <a:buNone/>
            </a:pPr>
            <a:endParaRPr lang="fr-FR" sz="4800" dirty="0"/>
          </a:p>
          <a:p>
            <a:pPr marL="0" indent="0" algn="ctr">
              <a:buNone/>
            </a:pPr>
            <a:r>
              <a:rPr lang="fr-FR" sz="4800" dirty="0"/>
              <a:t>On est passé de 2 développeurs à 45.</a:t>
            </a:r>
          </a:p>
          <a:p>
            <a:pPr marL="0" indent="0" algn="ctr">
              <a:buNone/>
            </a:pPr>
            <a:endParaRPr lang="fr-FR" sz="4800" dirty="0"/>
          </a:p>
          <a:p>
            <a:pPr marL="0" indent="0" algn="ctr">
              <a:buNone/>
            </a:pPr>
            <a:r>
              <a:rPr lang="fr-FR" sz="4800" dirty="0"/>
              <a:t>On a besoin d’ouvrir notre API à des partenaires tiers !</a:t>
            </a:r>
          </a:p>
        </p:txBody>
      </p:sp>
    </p:spTree>
    <p:extLst>
      <p:ext uri="{BB962C8B-B14F-4D97-AF65-F5344CB8AC3E}">
        <p14:creationId xmlns:p14="http://schemas.microsoft.com/office/powerpoint/2010/main" val="66534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58020" y="57168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Evolution itérative : Architecture micro services</a:t>
            </a:r>
          </a:p>
        </p:txBody>
      </p:sp>
      <p:sp>
        <p:nvSpPr>
          <p:cNvPr id="97" name="Espace réservé du contenu 2"/>
          <p:cNvSpPr>
            <a:spLocks noGrp="1"/>
          </p:cNvSpPr>
          <p:nvPr>
            <p:ph idx="1"/>
          </p:nvPr>
        </p:nvSpPr>
        <p:spPr>
          <a:xfrm>
            <a:off x="5974223" y="1121790"/>
            <a:ext cx="6049138" cy="4680768"/>
          </a:xfrm>
        </p:spPr>
        <p:txBody>
          <a:bodyPr>
            <a:normAutofit fontScale="70000" lnSpcReduction="20000"/>
          </a:bodyPr>
          <a:lstStyle/>
          <a:p>
            <a:r>
              <a:rPr lang="fr-FR" dirty="0"/>
              <a:t>En </a:t>
            </a:r>
            <a:r>
              <a:rPr lang="fr-FR" dirty="0">
                <a:hlinkClick r:id="rId3" tooltip="Informatique"/>
              </a:rPr>
              <a:t>informatique</a:t>
            </a:r>
            <a:r>
              <a:rPr lang="fr-FR" dirty="0"/>
              <a:t>, les </a:t>
            </a:r>
            <a:r>
              <a:rPr lang="fr-FR" b="1" dirty="0" err="1"/>
              <a:t>microservices</a:t>
            </a:r>
            <a:r>
              <a:rPr lang="fr-FR" dirty="0"/>
              <a:t> sont un </a:t>
            </a:r>
            <a:r>
              <a:rPr lang="fr-FR" dirty="0">
                <a:hlinkClick r:id="rId4" tooltip="Patron d'architecture"/>
              </a:rPr>
              <a:t>style d'architecture</a:t>
            </a:r>
            <a:r>
              <a:rPr lang="fr-FR" dirty="0"/>
              <a:t> logicielle à partir duquel un ensemble complexe d'</a:t>
            </a:r>
            <a:r>
              <a:rPr lang="fr-FR" dirty="0">
                <a:hlinkClick r:id="rId5" tooltip="Application (informatique)"/>
              </a:rPr>
              <a:t>applications</a:t>
            </a:r>
            <a:r>
              <a:rPr lang="fr-FR" dirty="0"/>
              <a:t> est décomposé en plusieurs processus indépendants et faiblement couplés, souvent spécialisés dans une seule tâche. Les </a:t>
            </a:r>
            <a:r>
              <a:rPr lang="fr-FR" dirty="0">
                <a:hlinkClick r:id="rId6" tooltip="Processus (informatique)"/>
              </a:rPr>
              <a:t>processus</a:t>
            </a:r>
            <a:r>
              <a:rPr lang="fr-FR" dirty="0"/>
              <a:t> indépendants communiquent les uns avec les autres en utilisant des </a:t>
            </a:r>
            <a:r>
              <a:rPr lang="fr-FR" dirty="0">
                <a:hlinkClick r:id="rId7" tooltip="Interface de programmation"/>
              </a:rPr>
              <a:t>API</a:t>
            </a:r>
            <a:r>
              <a:rPr lang="fr-FR" dirty="0"/>
              <a:t> langage-agnostiques.</a:t>
            </a:r>
            <a:endParaRPr lang="fr-FR" b="1" dirty="0"/>
          </a:p>
          <a:p>
            <a:r>
              <a:rPr lang="fr-FR" dirty="0"/>
              <a:t>Détails</a:t>
            </a:r>
          </a:p>
          <a:p>
            <a:pPr lvl="1"/>
            <a:r>
              <a:rPr lang="fr-FR" dirty="0"/>
              <a:t>Les services individuels sont simples à remplacer</a:t>
            </a:r>
          </a:p>
          <a:p>
            <a:pPr lvl="1"/>
            <a:r>
              <a:rPr lang="fr-FR" dirty="0"/>
              <a:t>Les services sont conçus pour leur utilité spécifique (par exemple la facturation, la chaîne logistique, l'interface...)</a:t>
            </a:r>
          </a:p>
          <a:p>
            <a:pPr lvl="1"/>
            <a:r>
              <a:rPr lang="fr-FR" dirty="0"/>
              <a:t>L'architecture est plus symétrique que hiérarchique (passage d'une architecture client-serveur à une architecture de plusieurs entités communicantes)</a:t>
            </a:r>
          </a:p>
          <a:p>
            <a:pPr lvl="1"/>
            <a:r>
              <a:rPr lang="fr-FR" dirty="0"/>
              <a:t>L'architecture facilite le déploiement continu du code.</a:t>
            </a:r>
          </a:p>
          <a:p>
            <a:pPr lvl="1"/>
            <a:r>
              <a:rPr lang="fr-FR" dirty="0"/>
              <a:t>L’architecture facilite la montée en charge (scalabilité) des services (ajout/suppression de serveurs).</a:t>
            </a:r>
          </a:p>
          <a:p>
            <a:pPr lvl="1"/>
            <a:endParaRPr lang="fr-FR" dirty="0"/>
          </a:p>
        </p:txBody>
      </p:sp>
      <p:pic>
        <p:nvPicPr>
          <p:cNvPr id="45" name="Picture 4" descr="Résultat de recherche d'images pour &quot;image serveur&quot;"/>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7145928" y="58052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7432889" y="58212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pic>
        <p:nvPicPr>
          <p:cNvPr id="47" name="Picture 4" descr="Résultat de recherche d'images pour &quot;image serveur&quot;">
            <a:extLst>
              <a:ext uri="{FF2B5EF4-FFF2-40B4-BE49-F238E27FC236}">
                <a16:creationId xmlns:a16="http://schemas.microsoft.com/office/drawing/2014/main" id="{C92F9A5E-506D-4C7B-A6CA-9EE7AFE862B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2121947" y="1976752"/>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Résultat de recherche d'images pour &quot;image serveur&quot;">
            <a:extLst>
              <a:ext uri="{FF2B5EF4-FFF2-40B4-BE49-F238E27FC236}">
                <a16:creationId xmlns:a16="http://schemas.microsoft.com/office/drawing/2014/main" id="{ED8CB922-9D9B-4AAC-991F-ECA3BF62F3F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2408952" y="3978312"/>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0" name="Espace réservé du contenu 2">
            <a:extLst>
              <a:ext uri="{FF2B5EF4-FFF2-40B4-BE49-F238E27FC236}">
                <a16:creationId xmlns:a16="http://schemas.microsoft.com/office/drawing/2014/main" id="{D6F436A6-1DB0-4FB3-A22E-192761F7C257}"/>
              </a:ext>
            </a:extLst>
          </p:cNvPr>
          <p:cNvSpPr txBox="1">
            <a:spLocks/>
          </p:cNvSpPr>
          <p:nvPr/>
        </p:nvSpPr>
        <p:spPr>
          <a:xfrm>
            <a:off x="2842489" y="4266360"/>
            <a:ext cx="1616977" cy="60539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endParaRPr lang="fr-FR" dirty="0"/>
          </a:p>
        </p:txBody>
      </p:sp>
      <p:sp>
        <p:nvSpPr>
          <p:cNvPr id="51" name="Espace réservé du contenu 2">
            <a:extLst>
              <a:ext uri="{FF2B5EF4-FFF2-40B4-BE49-F238E27FC236}">
                <a16:creationId xmlns:a16="http://schemas.microsoft.com/office/drawing/2014/main" id="{F911EF6C-FD46-4045-A373-DD7313D6877E}"/>
              </a:ext>
            </a:extLst>
          </p:cNvPr>
          <p:cNvSpPr txBox="1">
            <a:spLocks/>
          </p:cNvSpPr>
          <p:nvPr/>
        </p:nvSpPr>
        <p:spPr>
          <a:xfrm>
            <a:off x="1585935" y="6193487"/>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52" name="Picture 4" descr="Résultat de recherche d'images pour &quot;image serveur&quot;">
            <a:extLst>
              <a:ext uri="{FF2B5EF4-FFF2-40B4-BE49-F238E27FC236}">
                <a16:creationId xmlns:a16="http://schemas.microsoft.com/office/drawing/2014/main" id="{672669D8-555C-40CA-ABB3-67892C6F056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2114087" y="54776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Résultat de recherche d'images pour &quot;image serveur&quot;">
            <a:extLst>
              <a:ext uri="{FF2B5EF4-FFF2-40B4-BE49-F238E27FC236}">
                <a16:creationId xmlns:a16="http://schemas.microsoft.com/office/drawing/2014/main" id="{EE63C01C-2DAB-497F-8CAB-66D00C8B905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4996219" y="504243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5" name="Espace réservé du contenu 2">
            <a:extLst>
              <a:ext uri="{FF2B5EF4-FFF2-40B4-BE49-F238E27FC236}">
                <a16:creationId xmlns:a16="http://schemas.microsoft.com/office/drawing/2014/main" id="{B035FECA-B04A-4844-8F77-EA33CE4FC6C0}"/>
              </a:ext>
            </a:extLst>
          </p:cNvPr>
          <p:cNvSpPr txBox="1">
            <a:spLocks/>
          </p:cNvSpPr>
          <p:nvPr/>
        </p:nvSpPr>
        <p:spPr>
          <a:xfrm>
            <a:off x="4468066" y="593587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57" name="Picture 4" descr="Résultat de recherche d'images pour &quot;image serveur&quot;">
            <a:extLst>
              <a:ext uri="{FF2B5EF4-FFF2-40B4-BE49-F238E27FC236}">
                <a16:creationId xmlns:a16="http://schemas.microsoft.com/office/drawing/2014/main" id="{DF64CFA6-6C77-4B41-BA27-F6BE57EF5B6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4522066" y="302675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8" name="Espace réservé du contenu 2">
            <a:extLst>
              <a:ext uri="{FF2B5EF4-FFF2-40B4-BE49-F238E27FC236}">
                <a16:creationId xmlns:a16="http://schemas.microsoft.com/office/drawing/2014/main" id="{74BE6E3B-F742-441F-9941-96C37BF4AFA3}"/>
              </a:ext>
            </a:extLst>
          </p:cNvPr>
          <p:cNvSpPr txBox="1">
            <a:spLocks/>
          </p:cNvSpPr>
          <p:nvPr/>
        </p:nvSpPr>
        <p:spPr>
          <a:xfrm>
            <a:off x="3985759" y="381234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59" name="Connecteur droit 58">
            <a:extLst>
              <a:ext uri="{FF2B5EF4-FFF2-40B4-BE49-F238E27FC236}">
                <a16:creationId xmlns:a16="http://schemas.microsoft.com/office/drawing/2014/main" id="{A21F2589-7172-4736-AB63-AB99CDD700DC}"/>
              </a:ext>
            </a:extLst>
          </p:cNvPr>
          <p:cNvCxnSpPr>
            <a:cxnSpLocks/>
            <a:stCxn id="54" idx="1"/>
            <a:endCxn id="52" idx="3"/>
          </p:cNvCxnSpPr>
          <p:nvPr/>
        </p:nvCxnSpPr>
        <p:spPr>
          <a:xfrm flipH="1">
            <a:off x="2582913" y="5422495"/>
            <a:ext cx="2413306" cy="4352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06F93B59-7F3E-4664-90BB-77B67BDD62EC}"/>
              </a:ext>
            </a:extLst>
          </p:cNvPr>
          <p:cNvCxnSpPr>
            <a:cxnSpLocks/>
            <a:stCxn id="48" idx="0"/>
            <a:endCxn id="100" idx="0"/>
          </p:cNvCxnSpPr>
          <p:nvPr/>
        </p:nvCxnSpPr>
        <p:spPr>
          <a:xfrm flipH="1" flipV="1">
            <a:off x="2348157" y="2654106"/>
            <a:ext cx="295208" cy="132420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1" name="Picture 2" descr="Résultat de recherche d'images pour &quot;image ordinateur&quot;">
            <a:extLst>
              <a:ext uri="{FF2B5EF4-FFF2-40B4-BE49-F238E27FC236}">
                <a16:creationId xmlns:a16="http://schemas.microsoft.com/office/drawing/2014/main" id="{45AEFBFC-ABC9-4DD0-B107-3EEF548A1B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1999" y="2987100"/>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Connecteur droit 61">
            <a:extLst>
              <a:ext uri="{FF2B5EF4-FFF2-40B4-BE49-F238E27FC236}">
                <a16:creationId xmlns:a16="http://schemas.microsoft.com/office/drawing/2014/main" id="{B2751D95-17E8-481B-B2CB-B43488842F57}"/>
              </a:ext>
            </a:extLst>
          </p:cNvPr>
          <p:cNvCxnSpPr>
            <a:cxnSpLocks/>
            <a:stCxn id="47" idx="3"/>
            <a:endCxn id="57" idx="1"/>
          </p:cNvCxnSpPr>
          <p:nvPr/>
        </p:nvCxnSpPr>
        <p:spPr>
          <a:xfrm>
            <a:off x="2590773" y="2356814"/>
            <a:ext cx="1931293" cy="105000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B588BAB3-6A90-44CE-89A5-A151CBB5C751}"/>
              </a:ext>
            </a:extLst>
          </p:cNvPr>
          <p:cNvCxnSpPr>
            <a:cxnSpLocks/>
            <a:stCxn id="52" idx="1"/>
            <a:endCxn id="61" idx="3"/>
          </p:cNvCxnSpPr>
          <p:nvPr/>
        </p:nvCxnSpPr>
        <p:spPr>
          <a:xfrm flipH="1" flipV="1">
            <a:off x="1204506" y="3488354"/>
            <a:ext cx="909581" cy="2369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AA36D76C-FB2C-4B3E-9C22-A1414710A82A}"/>
              </a:ext>
            </a:extLst>
          </p:cNvPr>
          <p:cNvCxnSpPr>
            <a:cxnSpLocks/>
            <a:stCxn id="48" idx="1"/>
            <a:endCxn id="61" idx="3"/>
          </p:cNvCxnSpPr>
          <p:nvPr/>
        </p:nvCxnSpPr>
        <p:spPr>
          <a:xfrm flipH="1" flipV="1">
            <a:off x="1204506" y="3488354"/>
            <a:ext cx="1204446" cy="87002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2A225CFB-1695-482F-9E95-8DE629562104}"/>
              </a:ext>
            </a:extLst>
          </p:cNvPr>
          <p:cNvCxnSpPr>
            <a:cxnSpLocks/>
            <a:stCxn id="48" idx="3"/>
            <a:endCxn id="57" idx="1"/>
          </p:cNvCxnSpPr>
          <p:nvPr/>
        </p:nvCxnSpPr>
        <p:spPr>
          <a:xfrm flipV="1">
            <a:off x="2877778" y="3406819"/>
            <a:ext cx="1644288" cy="95155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67" name="Groupe 66">
            <a:extLst>
              <a:ext uri="{FF2B5EF4-FFF2-40B4-BE49-F238E27FC236}">
                <a16:creationId xmlns:a16="http://schemas.microsoft.com/office/drawing/2014/main" id="{AC01953D-59BF-4571-BA34-BDC4BCB658D7}"/>
              </a:ext>
            </a:extLst>
          </p:cNvPr>
          <p:cNvGrpSpPr/>
          <p:nvPr/>
        </p:nvGrpSpPr>
        <p:grpSpPr>
          <a:xfrm>
            <a:off x="6029121" y="5649458"/>
            <a:ext cx="386744" cy="467381"/>
            <a:chOff x="7629365" y="5649458"/>
            <a:chExt cx="386744" cy="467381"/>
          </a:xfrm>
        </p:grpSpPr>
        <p:pic>
          <p:nvPicPr>
            <p:cNvPr id="68" name="Picture 4" descr="Résultat de recherche d'images pour &quot;image serveur&quot;">
              <a:extLst>
                <a:ext uri="{FF2B5EF4-FFF2-40B4-BE49-F238E27FC236}">
                  <a16:creationId xmlns:a16="http://schemas.microsoft.com/office/drawing/2014/main" id="{7DAADE3C-ECD0-4309-88A5-D66EDB64881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Résultat de recherche d'images pour &quot;image base de données&quot;">
              <a:extLst>
                <a:ext uri="{FF2B5EF4-FFF2-40B4-BE49-F238E27FC236}">
                  <a16:creationId xmlns:a16="http://schemas.microsoft.com/office/drawing/2014/main" id="{A353974D-0963-45E5-A458-370E523EED9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e 71">
            <a:extLst>
              <a:ext uri="{FF2B5EF4-FFF2-40B4-BE49-F238E27FC236}">
                <a16:creationId xmlns:a16="http://schemas.microsoft.com/office/drawing/2014/main" id="{C96F025A-1449-4DD8-A09F-74006D04EEF1}"/>
              </a:ext>
            </a:extLst>
          </p:cNvPr>
          <p:cNvGrpSpPr/>
          <p:nvPr/>
        </p:nvGrpSpPr>
        <p:grpSpPr>
          <a:xfrm>
            <a:off x="3252474" y="6062438"/>
            <a:ext cx="386744" cy="467381"/>
            <a:chOff x="7629365" y="5649458"/>
            <a:chExt cx="386744" cy="467381"/>
          </a:xfrm>
        </p:grpSpPr>
        <p:pic>
          <p:nvPicPr>
            <p:cNvPr id="73" name="Picture 4" descr="Résultat de recherche d'images pour &quot;image serveur&quot;">
              <a:extLst>
                <a:ext uri="{FF2B5EF4-FFF2-40B4-BE49-F238E27FC236}">
                  <a16:creationId xmlns:a16="http://schemas.microsoft.com/office/drawing/2014/main" id="{7786D009-BEFA-4DE3-B7E0-D105D4A881A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2" descr="Résultat de recherche d'images pour &quot;image base de données&quot;">
              <a:extLst>
                <a:ext uri="{FF2B5EF4-FFF2-40B4-BE49-F238E27FC236}">
                  <a16:creationId xmlns:a16="http://schemas.microsoft.com/office/drawing/2014/main" id="{398DBD09-4155-493C-85CF-37C9088BCE2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e 85">
            <a:extLst>
              <a:ext uri="{FF2B5EF4-FFF2-40B4-BE49-F238E27FC236}">
                <a16:creationId xmlns:a16="http://schemas.microsoft.com/office/drawing/2014/main" id="{43FB6DE9-CF4A-4D91-A328-3121BB61C80B}"/>
              </a:ext>
            </a:extLst>
          </p:cNvPr>
          <p:cNvGrpSpPr/>
          <p:nvPr/>
        </p:nvGrpSpPr>
        <p:grpSpPr>
          <a:xfrm>
            <a:off x="2978146" y="3225635"/>
            <a:ext cx="386744" cy="467381"/>
            <a:chOff x="7629365" y="5649458"/>
            <a:chExt cx="386744" cy="467381"/>
          </a:xfrm>
        </p:grpSpPr>
        <p:pic>
          <p:nvPicPr>
            <p:cNvPr id="88" name="Picture 4" descr="Résultat de recherche d'images pour &quot;image serveur&quot;">
              <a:extLst>
                <a:ext uri="{FF2B5EF4-FFF2-40B4-BE49-F238E27FC236}">
                  <a16:creationId xmlns:a16="http://schemas.microsoft.com/office/drawing/2014/main" id="{C079E118-6512-4C76-8EBC-96577F8090D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2" descr="Résultat de recherche d'images pour &quot;image base de données&quot;">
              <a:extLst>
                <a:ext uri="{FF2B5EF4-FFF2-40B4-BE49-F238E27FC236}">
                  <a16:creationId xmlns:a16="http://schemas.microsoft.com/office/drawing/2014/main" id="{F70F5ACE-B615-4351-876A-2710212ECA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e 90">
            <a:extLst>
              <a:ext uri="{FF2B5EF4-FFF2-40B4-BE49-F238E27FC236}">
                <a16:creationId xmlns:a16="http://schemas.microsoft.com/office/drawing/2014/main" id="{19A26E30-E46E-4A82-BA63-5011274FE3A0}"/>
              </a:ext>
            </a:extLst>
          </p:cNvPr>
          <p:cNvGrpSpPr/>
          <p:nvPr/>
        </p:nvGrpSpPr>
        <p:grpSpPr>
          <a:xfrm>
            <a:off x="5219812" y="2402116"/>
            <a:ext cx="386744" cy="467381"/>
            <a:chOff x="7629365" y="5649458"/>
            <a:chExt cx="386744" cy="467381"/>
          </a:xfrm>
        </p:grpSpPr>
        <p:pic>
          <p:nvPicPr>
            <p:cNvPr id="92" name="Picture 4" descr="Résultat de recherche d'images pour &quot;image serveur&quot;">
              <a:extLst>
                <a:ext uri="{FF2B5EF4-FFF2-40B4-BE49-F238E27FC236}">
                  <a16:creationId xmlns:a16="http://schemas.microsoft.com/office/drawing/2014/main" id="{52E8282B-E85E-4F90-AD13-A2FB2535120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descr="Résultat de recherche d'images pour &quot;image base de données&quot;">
              <a:extLst>
                <a:ext uri="{FF2B5EF4-FFF2-40B4-BE49-F238E27FC236}">
                  <a16:creationId xmlns:a16="http://schemas.microsoft.com/office/drawing/2014/main" id="{D7448205-DBFE-4B99-81B8-CB2F36A8628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5" name="Connecteur droit 94">
            <a:extLst>
              <a:ext uri="{FF2B5EF4-FFF2-40B4-BE49-F238E27FC236}">
                <a16:creationId xmlns:a16="http://schemas.microsoft.com/office/drawing/2014/main" id="{58C4ACEA-F82D-446A-A074-C2FF04175608}"/>
              </a:ext>
            </a:extLst>
          </p:cNvPr>
          <p:cNvCxnSpPr>
            <a:cxnSpLocks/>
            <a:stCxn id="48" idx="0"/>
            <a:endCxn id="88" idx="1"/>
          </p:cNvCxnSpPr>
          <p:nvPr/>
        </p:nvCxnSpPr>
        <p:spPr>
          <a:xfrm flipV="1">
            <a:off x="2643365" y="3450174"/>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01E76F9D-EF63-4988-A613-0003DAAF36BC}"/>
              </a:ext>
            </a:extLst>
          </p:cNvPr>
          <p:cNvCxnSpPr>
            <a:cxnSpLocks/>
            <a:stCxn id="57" idx="0"/>
            <a:endCxn id="92" idx="1"/>
          </p:cNvCxnSpPr>
          <p:nvPr/>
        </p:nvCxnSpPr>
        <p:spPr>
          <a:xfrm flipV="1">
            <a:off x="4756479" y="2626655"/>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93DDD951-B830-45A0-9DEB-746272BFC28E}"/>
              </a:ext>
            </a:extLst>
          </p:cNvPr>
          <p:cNvCxnSpPr>
            <a:cxnSpLocks/>
            <a:stCxn id="52" idx="3"/>
            <a:endCxn id="73" idx="1"/>
          </p:cNvCxnSpPr>
          <p:nvPr/>
        </p:nvCxnSpPr>
        <p:spPr>
          <a:xfrm>
            <a:off x="2582913" y="5857741"/>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83D74582-140B-4177-9FD8-5C65DAD73275}"/>
              </a:ext>
            </a:extLst>
          </p:cNvPr>
          <p:cNvCxnSpPr>
            <a:cxnSpLocks/>
            <a:stCxn id="54" idx="3"/>
            <a:endCxn id="68" idx="1"/>
          </p:cNvCxnSpPr>
          <p:nvPr/>
        </p:nvCxnSpPr>
        <p:spPr>
          <a:xfrm>
            <a:off x="5465045" y="5422495"/>
            <a:ext cx="564076" cy="4515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0" name="Espace réservé du contenu 2">
            <a:extLst>
              <a:ext uri="{FF2B5EF4-FFF2-40B4-BE49-F238E27FC236}">
                <a16:creationId xmlns:a16="http://schemas.microsoft.com/office/drawing/2014/main" id="{3D2E4086-1C81-4C3B-B440-E5240D1C1119}"/>
              </a:ext>
            </a:extLst>
          </p:cNvPr>
          <p:cNvSpPr txBox="1">
            <a:spLocks/>
          </p:cNvSpPr>
          <p:nvPr/>
        </p:nvSpPr>
        <p:spPr>
          <a:xfrm>
            <a:off x="1585591" y="2654106"/>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1" name="Connecteur droit 100">
            <a:extLst>
              <a:ext uri="{FF2B5EF4-FFF2-40B4-BE49-F238E27FC236}">
                <a16:creationId xmlns:a16="http://schemas.microsoft.com/office/drawing/2014/main" id="{12B96807-99E8-4F82-A19C-17A231CA7577}"/>
              </a:ext>
            </a:extLst>
          </p:cNvPr>
          <p:cNvCxnSpPr>
            <a:cxnSpLocks/>
            <a:stCxn id="61" idx="3"/>
            <a:endCxn id="47" idx="1"/>
          </p:cNvCxnSpPr>
          <p:nvPr/>
        </p:nvCxnSpPr>
        <p:spPr>
          <a:xfrm flipV="1">
            <a:off x="1204506" y="2356814"/>
            <a:ext cx="917441" cy="1131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103" name="Groupe 102">
            <a:extLst>
              <a:ext uri="{FF2B5EF4-FFF2-40B4-BE49-F238E27FC236}">
                <a16:creationId xmlns:a16="http://schemas.microsoft.com/office/drawing/2014/main" id="{1AC13630-5495-4A24-B00E-19CB5B0A6B1B}"/>
              </a:ext>
            </a:extLst>
          </p:cNvPr>
          <p:cNvGrpSpPr/>
          <p:nvPr/>
        </p:nvGrpSpPr>
        <p:grpSpPr>
          <a:xfrm>
            <a:off x="2843769" y="1684736"/>
            <a:ext cx="386744" cy="467381"/>
            <a:chOff x="7629365" y="5649458"/>
            <a:chExt cx="386744" cy="467381"/>
          </a:xfrm>
        </p:grpSpPr>
        <p:pic>
          <p:nvPicPr>
            <p:cNvPr id="105" name="Picture 4" descr="Résultat de recherche d'images pour &quot;image serveur&quot;">
              <a:extLst>
                <a:ext uri="{FF2B5EF4-FFF2-40B4-BE49-F238E27FC236}">
                  <a16:creationId xmlns:a16="http://schemas.microsoft.com/office/drawing/2014/main" id="{98C36CCB-8607-4692-9A74-3EE773FFE1D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Résultat de recherche d'images pour &quot;image base de données&quot;">
              <a:extLst>
                <a:ext uri="{FF2B5EF4-FFF2-40B4-BE49-F238E27FC236}">
                  <a16:creationId xmlns:a16="http://schemas.microsoft.com/office/drawing/2014/main" id="{56563822-F07A-4FDA-8834-1BC8C7A5673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Connecteur droit 107">
            <a:extLst>
              <a:ext uri="{FF2B5EF4-FFF2-40B4-BE49-F238E27FC236}">
                <a16:creationId xmlns:a16="http://schemas.microsoft.com/office/drawing/2014/main" id="{E9129986-71E3-4677-BF3A-47B5F16F8BFE}"/>
              </a:ext>
            </a:extLst>
          </p:cNvPr>
          <p:cNvCxnSpPr>
            <a:cxnSpLocks/>
            <a:stCxn id="47" idx="3"/>
            <a:endCxn id="105" idx="1"/>
          </p:cNvCxnSpPr>
          <p:nvPr/>
        </p:nvCxnSpPr>
        <p:spPr>
          <a:xfrm flipV="1">
            <a:off x="2590773" y="1909275"/>
            <a:ext cx="252996" cy="44753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1999" y="3940706"/>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a:t>Client</a:t>
            </a:r>
            <a:endParaRPr lang="fr-FR" dirty="0"/>
          </a:p>
        </p:txBody>
      </p:sp>
      <p:cxnSp>
        <p:nvCxnSpPr>
          <p:cNvPr id="114" name="Connecteur droit 113">
            <a:extLst>
              <a:ext uri="{FF2B5EF4-FFF2-40B4-BE49-F238E27FC236}">
                <a16:creationId xmlns:a16="http://schemas.microsoft.com/office/drawing/2014/main" id="{87F2D3AB-9829-4EE2-8867-E07D4849FB4B}"/>
              </a:ext>
            </a:extLst>
          </p:cNvPr>
          <p:cNvCxnSpPr>
            <a:cxnSpLocks/>
            <a:stCxn id="48" idx="2"/>
            <a:endCxn id="54" idx="1"/>
          </p:cNvCxnSpPr>
          <p:nvPr/>
        </p:nvCxnSpPr>
        <p:spPr>
          <a:xfrm>
            <a:off x="2643365" y="4738436"/>
            <a:ext cx="2352854" cy="6840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3D653357-37B2-4F98-A00B-6D0ACE99FEC0}"/>
              </a:ext>
            </a:extLst>
          </p:cNvPr>
          <p:cNvCxnSpPr>
            <a:cxnSpLocks/>
            <a:stCxn id="48" idx="2"/>
            <a:endCxn id="52" idx="0"/>
          </p:cNvCxnSpPr>
          <p:nvPr/>
        </p:nvCxnSpPr>
        <p:spPr>
          <a:xfrm flipH="1">
            <a:off x="2348500" y="4738436"/>
            <a:ext cx="294865" cy="739243"/>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735680" y="1189036"/>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99324" y="1866390"/>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222811" y="966433"/>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502431" y="1433814"/>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47" idx="1"/>
            <a:endCxn id="120" idx="3"/>
          </p:cNvCxnSpPr>
          <p:nvPr/>
        </p:nvCxnSpPr>
        <p:spPr>
          <a:xfrm flipH="1" flipV="1">
            <a:off x="1204506" y="1569098"/>
            <a:ext cx="917441" cy="78771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997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1</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1" name="Connecteur droit 10"/>
          <p:cNvCxnSpPr>
            <a:cxnSpLocks/>
            <a:stCxn id="8" idx="1"/>
            <a:endCxn id="1028" idx="3"/>
          </p:cNvCxnSpPr>
          <p:nvPr/>
        </p:nvCxnSpPr>
        <p:spPr>
          <a:xfrm flipH="1">
            <a:off x="7481080" y="1411166"/>
            <a:ext cx="1758176" cy="1508792"/>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2" name="Espace réservé du contenu 2"/>
          <p:cNvSpPr txBox="1">
            <a:spLocks/>
          </p:cNvSpPr>
          <p:nvPr/>
        </p:nvSpPr>
        <p:spPr>
          <a:xfrm>
            <a:off x="846826" y="4569410"/>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cxnSp>
        <p:nvCxnSpPr>
          <p:cNvPr id="29" name="Connecteur droit 28">
            <a:extLst>
              <a:ext uri="{FF2B5EF4-FFF2-40B4-BE49-F238E27FC236}">
                <a16:creationId xmlns:a16="http://schemas.microsoft.com/office/drawing/2014/main" id="{DDD113F7-004B-4C8F-97A3-B0BF160B24B5}"/>
              </a:ext>
            </a:extLst>
          </p:cNvPr>
          <p:cNvCxnSpPr>
            <a:cxnSpLocks/>
            <a:stCxn id="22" idx="1"/>
            <a:endCxn id="1028" idx="3"/>
          </p:cNvCxnSpPr>
          <p:nvPr/>
        </p:nvCxnSpPr>
        <p:spPr>
          <a:xfrm flipH="1" flipV="1">
            <a:off x="7481080" y="2919958"/>
            <a:ext cx="1697718" cy="35703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FF457E9-8C2C-4D91-8DCD-C31AEFA9FB25}"/>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33" name="Espace réservé du contenu 2">
            <a:extLst>
              <a:ext uri="{FF2B5EF4-FFF2-40B4-BE49-F238E27FC236}">
                <a16:creationId xmlns:a16="http://schemas.microsoft.com/office/drawing/2014/main" id="{A690AC02-6581-41AE-A81F-F4B3527EF8B7}"/>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4" name="Espace réservé du contenu 2">
            <a:extLst>
              <a:ext uri="{FF2B5EF4-FFF2-40B4-BE49-F238E27FC236}">
                <a16:creationId xmlns:a16="http://schemas.microsoft.com/office/drawing/2014/main" id="{CF1B63FC-F2F8-48AE-B777-28F759E2277A}"/>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5" name="Espace réservé du contenu 2">
            <a:extLst>
              <a:ext uri="{FF2B5EF4-FFF2-40B4-BE49-F238E27FC236}">
                <a16:creationId xmlns:a16="http://schemas.microsoft.com/office/drawing/2014/main" id="{2C3E6AB6-7016-4A68-BDAA-DBD5517C9D72}"/>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Tree>
    <p:extLst>
      <p:ext uri="{BB962C8B-B14F-4D97-AF65-F5344CB8AC3E}">
        <p14:creationId xmlns:p14="http://schemas.microsoft.com/office/powerpoint/2010/main" val="30738847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2</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cxnSp>
        <p:nvCxnSpPr>
          <p:cNvPr id="29" name="Connecteur droit 28">
            <a:extLst>
              <a:ext uri="{FF2B5EF4-FFF2-40B4-BE49-F238E27FC236}">
                <a16:creationId xmlns:a16="http://schemas.microsoft.com/office/drawing/2014/main" id="{DDD113F7-004B-4C8F-97A3-B0BF160B24B5}"/>
              </a:ext>
            </a:extLst>
          </p:cNvPr>
          <p:cNvCxnSpPr>
            <a:cxnSpLocks/>
            <a:stCxn id="22" idx="1"/>
            <a:endCxn id="1028" idx="3"/>
          </p:cNvCxnSpPr>
          <p:nvPr/>
        </p:nvCxnSpPr>
        <p:spPr>
          <a:xfrm flipH="1" flipV="1">
            <a:off x="7481080" y="2919958"/>
            <a:ext cx="1697718" cy="35703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FF457E9-8C2C-4D91-8DCD-C31AEFA9FB25}"/>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27" name="Espace réservé du contenu 2">
            <a:extLst>
              <a:ext uri="{FF2B5EF4-FFF2-40B4-BE49-F238E27FC236}">
                <a16:creationId xmlns:a16="http://schemas.microsoft.com/office/drawing/2014/main" id="{3F578130-1EA6-4BB0-A5C8-6F77D8B6C1EB}"/>
              </a:ext>
            </a:extLst>
          </p:cNvPr>
          <p:cNvSpPr txBox="1">
            <a:spLocks/>
          </p:cNvSpPr>
          <p:nvPr/>
        </p:nvSpPr>
        <p:spPr>
          <a:xfrm>
            <a:off x="846826" y="4541180"/>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31" name="Espace réservé du contenu 2">
            <a:extLst>
              <a:ext uri="{FF2B5EF4-FFF2-40B4-BE49-F238E27FC236}">
                <a16:creationId xmlns:a16="http://schemas.microsoft.com/office/drawing/2014/main" id="{7FC81703-644D-4F9C-92D6-285036D4C165}"/>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2" name="Espace réservé du contenu 2">
            <a:extLst>
              <a:ext uri="{FF2B5EF4-FFF2-40B4-BE49-F238E27FC236}">
                <a16:creationId xmlns:a16="http://schemas.microsoft.com/office/drawing/2014/main" id="{60A49870-FFFE-472D-A9C1-AE17A600E6A0}"/>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3" name="Espace réservé du contenu 2">
            <a:extLst>
              <a:ext uri="{FF2B5EF4-FFF2-40B4-BE49-F238E27FC236}">
                <a16:creationId xmlns:a16="http://schemas.microsoft.com/office/drawing/2014/main" id="{8727DA43-A12B-48F7-886A-4F18D1D97CDF}"/>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4" name="Espace réservé du contenu 2">
            <a:extLst>
              <a:ext uri="{FF2B5EF4-FFF2-40B4-BE49-F238E27FC236}">
                <a16:creationId xmlns:a16="http://schemas.microsoft.com/office/drawing/2014/main" id="{0059117D-485B-4B45-B0FF-6E6AE61ACF8D}"/>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débranche serveur 1 et on le met à jour</a:t>
            </a:r>
          </a:p>
        </p:txBody>
      </p:sp>
    </p:spTree>
    <p:extLst>
      <p:ext uri="{BB962C8B-B14F-4D97-AF65-F5344CB8AC3E}">
        <p14:creationId xmlns:p14="http://schemas.microsoft.com/office/powerpoint/2010/main" val="2419834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3</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cxnSp>
        <p:nvCxnSpPr>
          <p:cNvPr id="30" name="Connecteur droit 29">
            <a:extLst>
              <a:ext uri="{FF2B5EF4-FFF2-40B4-BE49-F238E27FC236}">
                <a16:creationId xmlns:a16="http://schemas.microsoft.com/office/drawing/2014/main" id="{6FF457E9-8C2C-4D91-8DCD-C31AEFA9FB25}"/>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7" name="Espace réservé du contenu 2">
            <a:extLst>
              <a:ext uri="{FF2B5EF4-FFF2-40B4-BE49-F238E27FC236}">
                <a16:creationId xmlns:a16="http://schemas.microsoft.com/office/drawing/2014/main" id="{20DF0A9C-81BF-4184-9638-62CB35949A1A}"/>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8" name="Espace réservé du contenu 2">
            <a:extLst>
              <a:ext uri="{FF2B5EF4-FFF2-40B4-BE49-F238E27FC236}">
                <a16:creationId xmlns:a16="http://schemas.microsoft.com/office/drawing/2014/main" id="{2D493BC5-25F5-454F-AEA1-435BB9F4565D}"/>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1" name="Espace réservé du contenu 2">
            <a:extLst>
              <a:ext uri="{FF2B5EF4-FFF2-40B4-BE49-F238E27FC236}">
                <a16:creationId xmlns:a16="http://schemas.microsoft.com/office/drawing/2014/main" id="{4A732D1D-62AB-4E96-82D6-36720048D7B3}"/>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2113305F-1218-4561-95C8-0EE8AD8E0377}"/>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C31711B4-94B4-4E4D-977C-503C9F973782}"/>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4" name="Espace réservé du contenu 2">
            <a:extLst>
              <a:ext uri="{FF2B5EF4-FFF2-40B4-BE49-F238E27FC236}">
                <a16:creationId xmlns:a16="http://schemas.microsoft.com/office/drawing/2014/main" id="{82B11EB9-7ABE-4288-AEE8-318E0012A3F5}"/>
              </a:ext>
            </a:extLst>
          </p:cNvPr>
          <p:cNvSpPr txBox="1">
            <a:spLocks/>
          </p:cNvSpPr>
          <p:nvPr/>
        </p:nvSpPr>
        <p:spPr>
          <a:xfrm>
            <a:off x="3734532" y="4632672"/>
            <a:ext cx="4809861" cy="222532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rebranche serveur 1 </a:t>
            </a:r>
          </a:p>
          <a:p>
            <a:pPr marL="0" indent="0" algn="ctr">
              <a:buNone/>
            </a:pPr>
            <a:r>
              <a:rPr lang="fr-FR" b="1" dirty="0"/>
              <a:t>On débranche serveur 2 et on le met à jour</a:t>
            </a:r>
          </a:p>
          <a:p>
            <a:pPr marL="0" indent="0" algn="ctr">
              <a:buNone/>
            </a:pPr>
            <a:r>
              <a:rPr lang="fr-FR" b="1" dirty="0"/>
              <a:t>Les nouveaux clients sont redirigés vers serveur 1</a:t>
            </a:r>
          </a:p>
        </p:txBody>
      </p:sp>
    </p:spTree>
    <p:extLst>
      <p:ext uri="{BB962C8B-B14F-4D97-AF65-F5344CB8AC3E}">
        <p14:creationId xmlns:p14="http://schemas.microsoft.com/office/powerpoint/2010/main" val="27102348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4</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9F59C920-6121-424F-AF90-98E19C9495AE}"/>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29" name="Espace réservé du contenu 2">
            <a:extLst>
              <a:ext uri="{FF2B5EF4-FFF2-40B4-BE49-F238E27FC236}">
                <a16:creationId xmlns:a16="http://schemas.microsoft.com/office/drawing/2014/main" id="{95EE0C26-8613-4498-BFDD-486340228C43}"/>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31" name="Espace réservé du contenu 2">
            <a:extLst>
              <a:ext uri="{FF2B5EF4-FFF2-40B4-BE49-F238E27FC236}">
                <a16:creationId xmlns:a16="http://schemas.microsoft.com/office/drawing/2014/main" id="{BE97909D-E8E9-4553-B6D7-65D1B9862CBD}"/>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2" name="Espace réservé du contenu 2">
            <a:extLst>
              <a:ext uri="{FF2B5EF4-FFF2-40B4-BE49-F238E27FC236}">
                <a16:creationId xmlns:a16="http://schemas.microsoft.com/office/drawing/2014/main" id="{66759EAE-2FA3-42B0-B437-DAB523A59159}"/>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61D1DFE6-8639-4D15-80F2-87DFA1546CCF}"/>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4" name="Espace réservé du contenu 2">
            <a:extLst>
              <a:ext uri="{FF2B5EF4-FFF2-40B4-BE49-F238E27FC236}">
                <a16:creationId xmlns:a16="http://schemas.microsoft.com/office/drawing/2014/main" id="{AE993909-8614-4CBE-B44C-1A9677614AE3}"/>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5" name="Espace réservé du contenu 2">
            <a:extLst>
              <a:ext uri="{FF2B5EF4-FFF2-40B4-BE49-F238E27FC236}">
                <a16:creationId xmlns:a16="http://schemas.microsoft.com/office/drawing/2014/main" id="{3297158E-D95E-406B-B269-4A49F4D5FA8B}"/>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6" name="Espace réservé du contenu 2">
            <a:extLst>
              <a:ext uri="{FF2B5EF4-FFF2-40B4-BE49-F238E27FC236}">
                <a16:creationId xmlns:a16="http://schemas.microsoft.com/office/drawing/2014/main" id="{C24178F9-5A0A-4AD0-8BCA-A21AB3A25192}"/>
              </a:ext>
            </a:extLst>
          </p:cNvPr>
          <p:cNvSpPr txBox="1">
            <a:spLocks/>
          </p:cNvSpPr>
          <p:nvPr/>
        </p:nvSpPr>
        <p:spPr>
          <a:xfrm>
            <a:off x="4100055" y="4632672"/>
            <a:ext cx="3889149" cy="172367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rebranche serveur 2</a:t>
            </a:r>
          </a:p>
          <a:p>
            <a:pPr marL="0" indent="0" algn="ctr">
              <a:buFont typeface="Arial" panose="020B0604020202020204" pitchFamily="34" charset="0"/>
              <a:buNone/>
            </a:pPr>
            <a:r>
              <a:rPr lang="fr-FR" b="1" dirty="0"/>
              <a:t>Les nouveaux clients sont redirigés vers serveur 1 et 2</a:t>
            </a:r>
          </a:p>
        </p:txBody>
      </p:sp>
    </p:spTree>
    <p:extLst>
      <p:ext uri="{BB962C8B-B14F-4D97-AF65-F5344CB8AC3E}">
        <p14:creationId xmlns:p14="http://schemas.microsoft.com/office/powerpoint/2010/main" val="8979832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5</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9F59C920-6121-424F-AF90-98E19C9495AE}"/>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Espace réservé du contenu 2">
            <a:extLst>
              <a:ext uri="{FF2B5EF4-FFF2-40B4-BE49-F238E27FC236}">
                <a16:creationId xmlns:a16="http://schemas.microsoft.com/office/drawing/2014/main" id="{EF567244-AC59-41DA-96B0-DADBDBBF629E}"/>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9" name="Espace réservé du contenu 2">
            <a:extLst>
              <a:ext uri="{FF2B5EF4-FFF2-40B4-BE49-F238E27FC236}">
                <a16:creationId xmlns:a16="http://schemas.microsoft.com/office/drawing/2014/main" id="{2DCFA9A7-5732-4593-9BEB-ED53EECC08CD}"/>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0" name="Espace réservé du contenu 2">
            <a:extLst>
              <a:ext uri="{FF2B5EF4-FFF2-40B4-BE49-F238E27FC236}">
                <a16:creationId xmlns:a16="http://schemas.microsoft.com/office/drawing/2014/main" id="{550A5A5A-0AAE-47AC-ACDF-1331F74A3FDA}"/>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1" name="Espace réservé du contenu 2">
            <a:extLst>
              <a:ext uri="{FF2B5EF4-FFF2-40B4-BE49-F238E27FC236}">
                <a16:creationId xmlns:a16="http://schemas.microsoft.com/office/drawing/2014/main" id="{4F197651-7B4B-4A45-AA2A-E9D40C4D4FC2}"/>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AD3CDA4F-EBA2-46A1-A97E-CB885FED937B}"/>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3" name="Espace réservé du contenu 2">
            <a:extLst>
              <a:ext uri="{FF2B5EF4-FFF2-40B4-BE49-F238E27FC236}">
                <a16:creationId xmlns:a16="http://schemas.microsoft.com/office/drawing/2014/main" id="{1A087D40-2FFC-4165-8967-DCDC6CD18657}"/>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attend qu’il n’y a plus de client sur serveur 3</a:t>
            </a:r>
          </a:p>
        </p:txBody>
      </p:sp>
    </p:spTree>
    <p:extLst>
      <p:ext uri="{BB962C8B-B14F-4D97-AF65-F5344CB8AC3E}">
        <p14:creationId xmlns:p14="http://schemas.microsoft.com/office/powerpoint/2010/main" val="20592197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6</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Espace réservé du contenu 2">
            <a:extLst>
              <a:ext uri="{FF2B5EF4-FFF2-40B4-BE49-F238E27FC236}">
                <a16:creationId xmlns:a16="http://schemas.microsoft.com/office/drawing/2014/main" id="{2FF4E9CD-7F48-4D22-8606-1AB35FB0991E}"/>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9" name="Espace réservé du contenu 2">
            <a:extLst>
              <a:ext uri="{FF2B5EF4-FFF2-40B4-BE49-F238E27FC236}">
                <a16:creationId xmlns:a16="http://schemas.microsoft.com/office/drawing/2014/main" id="{2EF9291B-D1E2-41E5-87C0-A4EE4E917924}"/>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0" name="Espace réservé du contenu 2">
            <a:extLst>
              <a:ext uri="{FF2B5EF4-FFF2-40B4-BE49-F238E27FC236}">
                <a16:creationId xmlns:a16="http://schemas.microsoft.com/office/drawing/2014/main" id="{CA71D47D-5C0C-436F-BC5D-130C6140F209}"/>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1" name="Espace réservé du contenu 2">
            <a:extLst>
              <a:ext uri="{FF2B5EF4-FFF2-40B4-BE49-F238E27FC236}">
                <a16:creationId xmlns:a16="http://schemas.microsoft.com/office/drawing/2014/main" id="{4978E983-8650-4D52-9784-64622F6CEC92}"/>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8306D6BE-C1C0-49BE-A8EA-CD22864F5C69}"/>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812E1268-0175-4005-A6FA-1CE4FCF71189}"/>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débranche et met à jour serveur 3 </a:t>
            </a:r>
          </a:p>
        </p:txBody>
      </p:sp>
    </p:spTree>
    <p:extLst>
      <p:ext uri="{BB962C8B-B14F-4D97-AF65-F5344CB8AC3E}">
        <p14:creationId xmlns:p14="http://schemas.microsoft.com/office/powerpoint/2010/main" val="156947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2F8754-F4BD-4F9F-A3E7-F3468EF1DB9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9CD38917-B8F7-44EE-A91C-FBD82892253C}"/>
              </a:ext>
            </a:extLst>
          </p:cNvPr>
          <p:cNvSpPr>
            <a:spLocks noGrp="1"/>
          </p:cNvSpPr>
          <p:nvPr>
            <p:ph idx="1"/>
          </p:nvPr>
        </p:nvSpPr>
        <p:spPr/>
        <p:txBody>
          <a:bodyPr>
            <a:normAutofit fontScale="85000" lnSpcReduction="10000"/>
          </a:bodyPr>
          <a:lstStyle/>
          <a:p>
            <a:r>
              <a:rPr lang="fr-FR" dirty="0"/>
              <a:t>Aujourd'hui, la mise en place de l'automatisation nous oblige à créer et exposer de plus en plus d'API REST. L'idée, c'est que nos API soient utilisables par tout le monde. Pour cela, c'est comme une librairie, il faut qu'elle soit bien conçue !</a:t>
            </a:r>
          </a:p>
          <a:p>
            <a:endParaRPr lang="fr-FR" dirty="0"/>
          </a:p>
          <a:p>
            <a:r>
              <a:rPr lang="fr-FR" dirty="0"/>
              <a:t>Cette présentation a pour but d'expliquer :</a:t>
            </a:r>
          </a:p>
          <a:p>
            <a:endParaRPr lang="fr-FR" dirty="0"/>
          </a:p>
          <a:p>
            <a:r>
              <a:rPr lang="fr-FR" dirty="0"/>
              <a:t>- A quoi sert le REST, RESTful ?</a:t>
            </a:r>
          </a:p>
          <a:p>
            <a:r>
              <a:rPr lang="fr-FR" dirty="0"/>
              <a:t>- Qu'est-ce que le REST, RESTful ?</a:t>
            </a:r>
          </a:p>
          <a:p>
            <a:r>
              <a:rPr lang="fr-FR" dirty="0"/>
              <a:t>- Comment bien désigner une API ?</a:t>
            </a:r>
          </a:p>
          <a:p>
            <a:endParaRPr lang="fr-FR" dirty="0"/>
          </a:p>
          <a:p>
            <a:r>
              <a:rPr lang="fr-FR" dirty="0"/>
              <a:t>Un #</a:t>
            </a:r>
            <a:r>
              <a:rPr lang="fr-FR" dirty="0" err="1"/>
              <a:t>BackToBasis</a:t>
            </a:r>
            <a:r>
              <a:rPr lang="fr-FR" dirty="0"/>
              <a:t> très rafraîchissant !</a:t>
            </a:r>
          </a:p>
        </p:txBody>
      </p:sp>
    </p:spTree>
    <p:extLst>
      <p:ext uri="{BB962C8B-B14F-4D97-AF65-F5344CB8AC3E}">
        <p14:creationId xmlns:p14="http://schemas.microsoft.com/office/powerpoint/2010/main" val="2788495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7</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0F899237-088D-4EF5-823E-297A211124A5}"/>
              </a:ext>
            </a:extLst>
          </p:cNvPr>
          <p:cNvCxnSpPr>
            <a:cxnSpLocks/>
            <a:stCxn id="23" idx="1"/>
            <a:endCxn id="1028" idx="3"/>
          </p:cNvCxnSpPr>
          <p:nvPr/>
        </p:nvCxnSpPr>
        <p:spPr>
          <a:xfrm flipH="1" flipV="1">
            <a:off x="7481080" y="2919958"/>
            <a:ext cx="1697718" cy="2384775"/>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Espace réservé du contenu 2">
            <a:extLst>
              <a:ext uri="{FF2B5EF4-FFF2-40B4-BE49-F238E27FC236}">
                <a16:creationId xmlns:a16="http://schemas.microsoft.com/office/drawing/2014/main" id="{77A3A22F-AC77-4898-89A4-5A2C016E3877}"/>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9" name="Espace réservé du contenu 2">
            <a:extLst>
              <a:ext uri="{FF2B5EF4-FFF2-40B4-BE49-F238E27FC236}">
                <a16:creationId xmlns:a16="http://schemas.microsoft.com/office/drawing/2014/main" id="{1BEFCF61-6218-4C36-9048-06652EDBE9DE}"/>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0" name="Espace réservé du contenu 2">
            <a:extLst>
              <a:ext uri="{FF2B5EF4-FFF2-40B4-BE49-F238E27FC236}">
                <a16:creationId xmlns:a16="http://schemas.microsoft.com/office/drawing/2014/main" id="{A4E33FA7-89C5-448A-A088-A410706C9539}"/>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1" name="Espace réservé du contenu 2">
            <a:extLst>
              <a:ext uri="{FF2B5EF4-FFF2-40B4-BE49-F238E27FC236}">
                <a16:creationId xmlns:a16="http://schemas.microsoft.com/office/drawing/2014/main" id="{8ADA1224-5F87-4DBB-B015-BABA53EE0D60}"/>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CC6C5E36-78F6-4945-B2EB-FA500ACCECB5}"/>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33291064-027D-4C31-AC6D-60B44E4BF035}"/>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ym typeface="Wingdings" panose="05000000000000000000" pitchFamily="2" charset="2"/>
              </a:rPr>
              <a:t></a:t>
            </a:r>
            <a:endParaRPr lang="fr-FR" b="1" dirty="0"/>
          </a:p>
        </p:txBody>
      </p:sp>
    </p:spTree>
    <p:extLst>
      <p:ext uri="{BB962C8B-B14F-4D97-AF65-F5344CB8AC3E}">
        <p14:creationId xmlns:p14="http://schemas.microsoft.com/office/powerpoint/2010/main" val="5309820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fr-FR" sz="7200" dirty="0"/>
              <a:t>Les services REST</a:t>
            </a:r>
            <a:br>
              <a:rPr lang="fr-FR" sz="7200" dirty="0"/>
            </a:br>
            <a:r>
              <a:rPr lang="fr-FR" sz="7200" dirty="0"/>
              <a:t>(</a:t>
            </a:r>
            <a:r>
              <a:rPr lang="fr-FR" sz="7200" dirty="0" err="1"/>
              <a:t>REpresentational</a:t>
            </a:r>
            <a:r>
              <a:rPr lang="fr-FR" sz="7200" dirty="0"/>
              <a:t> State Transfer)</a:t>
            </a:r>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21</a:t>
            </a:fld>
            <a:endParaRPr lang="fr-FR"/>
          </a:p>
        </p:txBody>
      </p:sp>
    </p:spTree>
    <p:extLst>
      <p:ext uri="{BB962C8B-B14F-4D97-AF65-F5344CB8AC3E}">
        <p14:creationId xmlns:p14="http://schemas.microsoft.com/office/powerpoint/2010/main" val="1718546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a:t>
            </a:r>
            <a:r>
              <a:rPr lang="fr-FR" dirty="0" err="1"/>
              <a:t>REpresentational</a:t>
            </a:r>
            <a:r>
              <a:rPr lang="fr-FR" dirty="0"/>
              <a:t> State Transfer)</a:t>
            </a:r>
          </a:p>
        </p:txBody>
      </p:sp>
      <p:sp>
        <p:nvSpPr>
          <p:cNvPr id="3" name="Espace réservé du contenu 2"/>
          <p:cNvSpPr>
            <a:spLocks noGrp="1"/>
          </p:cNvSpPr>
          <p:nvPr>
            <p:ph idx="1"/>
          </p:nvPr>
        </p:nvSpPr>
        <p:spPr>
          <a:xfrm>
            <a:off x="838200" y="1468619"/>
            <a:ext cx="10515600" cy="5389381"/>
          </a:xfrm>
        </p:spPr>
        <p:txBody>
          <a:bodyPr>
            <a:normAutofit fontScale="85000" lnSpcReduction="20000"/>
          </a:bodyPr>
          <a:lstStyle/>
          <a:p>
            <a:pPr marL="0" indent="0">
              <a:buNone/>
            </a:pPr>
            <a:r>
              <a:rPr lang="fr-FR" dirty="0"/>
              <a:t>REST est un style d'architecture défini dans la thèse de Roy Fielding dans les années 2000, ce n'est ni un protocole ni un format. </a:t>
            </a:r>
          </a:p>
          <a:p>
            <a:pPr lvl="1"/>
            <a:endParaRPr lang="fr-FR" dirty="0"/>
          </a:p>
          <a:p>
            <a:r>
              <a:rPr lang="fr-FR" dirty="0"/>
              <a:t>Les implémentations sont multiples et différentes</a:t>
            </a:r>
          </a:p>
          <a:p>
            <a:pPr lvl="1"/>
            <a:r>
              <a:rPr lang="fr-FR" dirty="0"/>
              <a:t>On retrouve souvent le principe dans les API HTTP (GitHub, Twitter, Facebook, etc.) </a:t>
            </a:r>
          </a:p>
          <a:p>
            <a:endParaRPr lang="fr-FR" dirty="0"/>
          </a:p>
          <a:p>
            <a:r>
              <a:rPr lang="fr-FR" dirty="0"/>
              <a:t>Se base  « </a:t>
            </a:r>
            <a:r>
              <a:rPr lang="fr-FR" b="1" dirty="0"/>
              <a:t>entièrement</a:t>
            </a:r>
            <a:r>
              <a:rPr lang="fr-FR" dirty="0"/>
              <a:t> » sur l’utilisation protocole HTTP; utilisation des :</a:t>
            </a:r>
          </a:p>
          <a:p>
            <a:pPr lvl="1"/>
            <a:r>
              <a:rPr lang="fr-FR" dirty="0"/>
              <a:t>Méthodes/Verbes HTTP (PATCH, POST, PUT, GET, DELETE, etc.)</a:t>
            </a:r>
          </a:p>
          <a:p>
            <a:pPr lvl="1"/>
            <a:r>
              <a:rPr lang="fr-FR" dirty="0"/>
              <a:t>HTTP HEADER (Content-Type, etc.)</a:t>
            </a:r>
          </a:p>
          <a:p>
            <a:pPr lvl="1"/>
            <a:r>
              <a:rPr lang="fr-FR" dirty="0"/>
              <a:t>URI</a:t>
            </a:r>
          </a:p>
          <a:p>
            <a:pPr lvl="1"/>
            <a:endParaRPr lang="fr-FR" dirty="0"/>
          </a:p>
          <a:p>
            <a:r>
              <a:rPr lang="fr-FR" dirty="0"/>
              <a:t>Le format d’échange de données est libre (lié à HTTP) : JSON, YAML, XML, </a:t>
            </a:r>
            <a:r>
              <a:rPr lang="fr-FR" dirty="0" err="1"/>
              <a:t>ect</a:t>
            </a:r>
            <a:r>
              <a:rPr lang="fr-FR" dirty="0"/>
              <a:t>.</a:t>
            </a:r>
          </a:p>
          <a:p>
            <a:pPr lvl="1"/>
            <a:r>
              <a:rPr lang="fr-FR" dirty="0"/>
              <a:t>Le JSON est le plus souvent utilisé pour sa simplicité et sa facilité d’utilisation avec le langage Javascript présent dans les navigateur.</a:t>
            </a:r>
          </a:p>
          <a:p>
            <a:pPr lvl="1"/>
            <a:endParaRPr lang="fr-FR" dirty="0"/>
          </a:p>
          <a:p>
            <a:r>
              <a:rPr lang="fr-FR" dirty="0"/>
              <a:t>C’est un mode de communication utilisé dans les Services Web</a:t>
            </a:r>
          </a:p>
        </p:txBody>
      </p:sp>
    </p:spTree>
    <p:extLst>
      <p:ext uri="{BB962C8B-B14F-4D97-AF65-F5344CB8AC3E}">
        <p14:creationId xmlns:p14="http://schemas.microsoft.com/office/powerpoint/2010/main" val="2395498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64810C-8811-4513-A840-4551B5A5C725}"/>
              </a:ext>
            </a:extLst>
          </p:cNvPr>
          <p:cNvSpPr>
            <a:spLocks noGrp="1"/>
          </p:cNvSpPr>
          <p:nvPr>
            <p:ph type="title"/>
          </p:nvPr>
        </p:nvSpPr>
        <p:spPr/>
        <p:txBody>
          <a:bodyPr/>
          <a:lstStyle/>
          <a:p>
            <a:r>
              <a:rPr lang="fr-FR" dirty="0"/>
              <a:t>REST comparer à SOAP</a:t>
            </a:r>
          </a:p>
        </p:txBody>
      </p:sp>
      <p:sp>
        <p:nvSpPr>
          <p:cNvPr id="3" name="Espace réservé du contenu 2">
            <a:extLst>
              <a:ext uri="{FF2B5EF4-FFF2-40B4-BE49-F238E27FC236}">
                <a16:creationId xmlns:a16="http://schemas.microsoft.com/office/drawing/2014/main" id="{9C0F16BC-4275-4C17-8053-7F0F246130F6}"/>
              </a:ext>
            </a:extLst>
          </p:cNvPr>
          <p:cNvSpPr>
            <a:spLocks noGrp="1"/>
          </p:cNvSpPr>
          <p:nvPr>
            <p:ph idx="1"/>
          </p:nvPr>
        </p:nvSpPr>
        <p:spPr/>
        <p:txBody>
          <a:bodyPr>
            <a:normAutofit lnSpcReduction="10000"/>
          </a:bodyPr>
          <a:lstStyle/>
          <a:p>
            <a:r>
              <a:rPr lang="fr-FR" sz="3200" dirty="0"/>
              <a:t>Le recours à REST est souvent privilégié par rapport au style </a:t>
            </a:r>
            <a:r>
              <a:rPr lang="fr-FR" sz="3200" u="sng" dirty="0">
                <a:hlinkClick r:id="rId2"/>
              </a:rPr>
              <a:t>SOAP</a:t>
            </a:r>
            <a:r>
              <a:rPr lang="fr-FR" sz="3200" dirty="0"/>
              <a:t> :</a:t>
            </a:r>
          </a:p>
          <a:p>
            <a:pPr lvl="1"/>
            <a:r>
              <a:rPr lang="fr-FR" sz="2800" dirty="0"/>
              <a:t>REST ne consomme pas autant de </a:t>
            </a:r>
            <a:r>
              <a:rPr lang="fr-FR" sz="2800" u="sng" dirty="0">
                <a:hlinkClick r:id="rId3"/>
              </a:rPr>
              <a:t>bande passante</a:t>
            </a:r>
            <a:r>
              <a:rPr lang="fr-FR" sz="2800" dirty="0"/>
              <a:t>, ce qui rend son utilisation plus performant sur Internet.</a:t>
            </a:r>
          </a:p>
          <a:p>
            <a:pPr lvl="2"/>
            <a:r>
              <a:rPr lang="fr-FR" sz="2400" dirty="0"/>
              <a:t>JSON format le plus utilisé moins volumineux que le XML</a:t>
            </a:r>
          </a:p>
          <a:p>
            <a:pPr lvl="2"/>
            <a:r>
              <a:rPr lang="fr-FR" sz="2400" dirty="0"/>
              <a:t>Possibilité de mettre en </a:t>
            </a:r>
            <a:r>
              <a:rPr lang="fr-FR" sz="2400" b="1" dirty="0">
                <a:solidFill>
                  <a:srgbClr val="C00000"/>
                </a:solidFill>
              </a:rPr>
              <a:t>cache</a:t>
            </a:r>
            <a:r>
              <a:rPr lang="fr-FR" sz="2400" dirty="0"/>
              <a:t> les méthodes de lecture HTTP GET</a:t>
            </a:r>
          </a:p>
          <a:p>
            <a:pPr lvl="2"/>
            <a:endParaRPr lang="fr-FR" sz="2400" dirty="0"/>
          </a:p>
          <a:p>
            <a:pPr lvl="1"/>
            <a:r>
              <a:rPr lang="fr-FR" sz="2800" dirty="0">
                <a:solidFill>
                  <a:schemeClr val="bg1">
                    <a:lumMod val="50000"/>
                  </a:schemeClr>
                </a:solidFill>
              </a:rPr>
              <a:t>Pour le développeur, les services REST sont plus simples à créer et à consommer.</a:t>
            </a:r>
          </a:p>
          <a:p>
            <a:pPr lvl="1"/>
            <a:r>
              <a:rPr lang="fr-FR" sz="2800" dirty="0">
                <a:solidFill>
                  <a:schemeClr val="bg1">
                    <a:lumMod val="50000"/>
                  </a:schemeClr>
                </a:solidFill>
              </a:rPr>
              <a:t>Permet de faire plus simplement des « mises à jour sans interruption de service » et d’être plus « résiliant aux pannes ».</a:t>
            </a:r>
          </a:p>
        </p:txBody>
      </p:sp>
    </p:spTree>
    <p:extLst>
      <p:ext uri="{BB962C8B-B14F-4D97-AF65-F5344CB8AC3E}">
        <p14:creationId xmlns:p14="http://schemas.microsoft.com/office/powerpoint/2010/main" val="19529991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a:t>
            </a:r>
            <a:r>
              <a:rPr lang="fr-FR" dirty="0" err="1"/>
              <a:t>REpresentational</a:t>
            </a:r>
            <a:r>
              <a:rPr lang="fr-FR" dirty="0"/>
              <a:t> State Transfer)</a:t>
            </a:r>
          </a:p>
        </p:txBody>
      </p:sp>
      <p:sp>
        <p:nvSpPr>
          <p:cNvPr id="3" name="Espace réservé du contenu 2"/>
          <p:cNvSpPr>
            <a:spLocks noGrp="1"/>
          </p:cNvSpPr>
          <p:nvPr>
            <p:ph idx="1"/>
          </p:nvPr>
        </p:nvSpPr>
        <p:spPr>
          <a:xfrm>
            <a:off x="838200" y="1885361"/>
            <a:ext cx="10515600" cy="4786902"/>
          </a:xfrm>
        </p:spPr>
        <p:txBody>
          <a:bodyPr>
            <a:normAutofit/>
          </a:bodyPr>
          <a:lstStyle/>
          <a:p>
            <a:r>
              <a:rPr lang="fr-FR" sz="3600" dirty="0"/>
              <a:t>L'auteur définit </a:t>
            </a:r>
            <a:r>
              <a:rPr lang="fr-FR" sz="3600" b="1" dirty="0">
                <a:solidFill>
                  <a:srgbClr val="00B050"/>
                </a:solidFill>
              </a:rPr>
              <a:t>6</a:t>
            </a:r>
            <a:r>
              <a:rPr lang="fr-FR" sz="3600" dirty="0"/>
              <a:t> contraintes à respecter afin de devenir « REST Compliant » autrement dit comment se conformer à cette architecture. </a:t>
            </a:r>
          </a:p>
          <a:p>
            <a:pPr marL="0" indent="0">
              <a:buNone/>
            </a:pPr>
            <a:endParaRPr lang="fr-FR" sz="3600" dirty="0"/>
          </a:p>
        </p:txBody>
      </p:sp>
    </p:spTree>
    <p:extLst>
      <p:ext uri="{BB962C8B-B14F-4D97-AF65-F5344CB8AC3E}">
        <p14:creationId xmlns:p14="http://schemas.microsoft.com/office/powerpoint/2010/main" val="25574054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1/6</a:t>
            </a:r>
          </a:p>
        </p:txBody>
      </p:sp>
      <p:sp>
        <p:nvSpPr>
          <p:cNvPr id="3" name="Espace réservé du contenu 2"/>
          <p:cNvSpPr>
            <a:spLocks noGrp="1"/>
          </p:cNvSpPr>
          <p:nvPr>
            <p:ph idx="1"/>
          </p:nvPr>
        </p:nvSpPr>
        <p:spPr>
          <a:xfrm>
            <a:off x="838200" y="1523999"/>
            <a:ext cx="10515600" cy="5334001"/>
          </a:xfrm>
        </p:spPr>
        <p:txBody>
          <a:bodyPr>
            <a:normAutofit/>
          </a:bodyPr>
          <a:lstStyle/>
          <a:p>
            <a:pPr marL="0" indent="0">
              <a:buNone/>
            </a:pPr>
            <a:r>
              <a:rPr lang="fr-FR" dirty="0">
                <a:hlinkClick r:id="rId2" tooltip="Client-serveur"/>
              </a:rPr>
              <a:t>Client-serveur</a:t>
            </a:r>
            <a:r>
              <a:rPr lang="fr-FR" dirty="0"/>
              <a:t> : les responsabilités sont séparées entre le client et le serveur. L'interface utilisateur est séparée de celle du stockage des données. Cela permet aux deux d'évoluer indépendamment.</a:t>
            </a:r>
          </a:p>
          <a:p>
            <a:pPr lvl="1"/>
            <a:r>
              <a:rPr lang="fr-FR" dirty="0">
                <a:solidFill>
                  <a:schemeClr val="bg1">
                    <a:lumMod val="50000"/>
                  </a:schemeClr>
                </a:solidFill>
              </a:rPr>
              <a:t>L'application Twitter de votre téléphone correspond à un client. Elle est indépendante des serveurs de Twitter. Vous pouvez naviguer sur votre application, les requêtes sont envoyées et les réponses sont traitées par le client afin d'être affichées.</a:t>
            </a:r>
          </a:p>
          <a:p>
            <a:pPr lvl="2"/>
            <a:r>
              <a:rPr lang="fr-FR" dirty="0">
                <a:solidFill>
                  <a:schemeClr val="bg1">
                    <a:lumMod val="50000"/>
                  </a:schemeClr>
                </a:solidFill>
              </a:rPr>
              <a:t>Le contexte client est gardé en mémoire côté application.</a:t>
            </a:r>
            <a:endParaRPr lang="fr-FR" dirty="0"/>
          </a:p>
          <a:p>
            <a:pPr marL="0" indent="0">
              <a:buNone/>
            </a:pPr>
            <a:endParaRPr lang="fr-FR" dirty="0"/>
          </a:p>
        </p:txBody>
      </p:sp>
    </p:spTree>
    <p:extLst>
      <p:ext uri="{BB962C8B-B14F-4D97-AF65-F5344CB8AC3E}">
        <p14:creationId xmlns:p14="http://schemas.microsoft.com/office/powerpoint/2010/main" val="36351843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2/6</a:t>
            </a:r>
          </a:p>
        </p:txBody>
      </p:sp>
      <p:sp>
        <p:nvSpPr>
          <p:cNvPr id="3" name="Espace réservé du contenu 2"/>
          <p:cNvSpPr>
            <a:spLocks noGrp="1"/>
          </p:cNvSpPr>
          <p:nvPr>
            <p:ph idx="1"/>
          </p:nvPr>
        </p:nvSpPr>
        <p:spPr>
          <a:xfrm>
            <a:off x="838200" y="1523999"/>
            <a:ext cx="10515600" cy="5334001"/>
          </a:xfrm>
        </p:spPr>
        <p:txBody>
          <a:bodyPr>
            <a:normAutofit/>
          </a:bodyPr>
          <a:lstStyle/>
          <a:p>
            <a:pPr marL="0" indent="0">
              <a:buNone/>
            </a:pPr>
            <a:r>
              <a:rPr lang="fr-FR" b="1" dirty="0">
                <a:hlinkClick r:id="rId2" tooltip="Serveur sans état"/>
              </a:rPr>
              <a:t>Sans état</a:t>
            </a:r>
            <a:r>
              <a:rPr lang="fr-FR" dirty="0"/>
              <a:t> : chaque requête d'un client vers un serveur doit contenir toute l'information nécessaire pour permettre au serveur de comprendre la requête, sans avoir à dépendre d'un contexte conservé sur le serveur. Cela libère de nombreuses interactions entre le client et le serveur.</a:t>
            </a:r>
          </a:p>
          <a:p>
            <a:pPr lvl="1"/>
            <a:r>
              <a:rPr lang="fr-FR" dirty="0">
                <a:solidFill>
                  <a:schemeClr val="bg1">
                    <a:lumMod val="50000"/>
                  </a:schemeClr>
                </a:solidFill>
              </a:rPr>
              <a:t>Lorsque vous postez un tweet, toutes les informations envoyées permettent de vous identifier. Dans le cadre de Twitter, l'authentification se fait par l'intermédiaire d'une clé d'API.</a:t>
            </a:r>
            <a:endParaRPr lang="fr-FR" dirty="0"/>
          </a:p>
          <a:p>
            <a:pPr marL="0" indent="0">
              <a:buNone/>
            </a:pPr>
            <a:endParaRPr lang="fr-FR" dirty="0"/>
          </a:p>
        </p:txBody>
      </p:sp>
    </p:spTree>
    <p:extLst>
      <p:ext uri="{BB962C8B-B14F-4D97-AF65-F5344CB8AC3E}">
        <p14:creationId xmlns:p14="http://schemas.microsoft.com/office/powerpoint/2010/main" val="40092669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3/6</a:t>
            </a:r>
          </a:p>
        </p:txBody>
      </p:sp>
      <p:sp>
        <p:nvSpPr>
          <p:cNvPr id="3" name="Espace réservé du contenu 2"/>
          <p:cNvSpPr>
            <a:spLocks noGrp="1"/>
          </p:cNvSpPr>
          <p:nvPr>
            <p:ph idx="1"/>
          </p:nvPr>
        </p:nvSpPr>
        <p:spPr>
          <a:xfrm>
            <a:off x="838200" y="1523999"/>
            <a:ext cx="10515600" cy="5334001"/>
          </a:xfrm>
        </p:spPr>
        <p:txBody>
          <a:bodyPr>
            <a:normAutofit/>
          </a:bodyPr>
          <a:lstStyle/>
          <a:p>
            <a:pPr marL="0" indent="0">
              <a:buNone/>
            </a:pPr>
            <a:r>
              <a:rPr lang="fr-FR" b="1" dirty="0"/>
              <a:t>Mise en </a:t>
            </a:r>
            <a:r>
              <a:rPr lang="fr-FR" b="1" dirty="0">
                <a:hlinkClick r:id="rId2" tooltip="Mémoire cache"/>
              </a:rPr>
              <a:t>cache</a:t>
            </a:r>
            <a:r>
              <a:rPr lang="fr-FR" dirty="0"/>
              <a:t> : toute réponse du serveur comprend des indications quant à la possibilité de mettre en cache cette réponse, comme sa fraîcheur, sa date de création, sa validité future. Cela permet à des </a:t>
            </a:r>
            <a:r>
              <a:rPr lang="fr-FR" dirty="0">
                <a:hlinkClick r:id="rId3" tooltip="Serveur mandataire"/>
              </a:rPr>
              <a:t>serveurs mandataires</a:t>
            </a:r>
            <a:r>
              <a:rPr lang="fr-FR" dirty="0"/>
              <a:t> de décharger les contraintes sur le serveur et aux clients de ne pas faire de requêtes inutiles. Cela permet également d'améliorer l'extensibilité des serveurs.</a:t>
            </a:r>
          </a:p>
          <a:p>
            <a:pPr lvl="1"/>
            <a:r>
              <a:rPr lang="fr-FR" dirty="0">
                <a:solidFill>
                  <a:schemeClr val="bg1">
                    <a:lumMod val="50000"/>
                  </a:schemeClr>
                </a:solidFill>
              </a:rPr>
              <a:t>Les tweets sont gardés sur l'application jusqu'à ce que le cache soit vidé.</a:t>
            </a:r>
          </a:p>
          <a:p>
            <a:pPr lvl="1"/>
            <a:r>
              <a:rPr lang="fr-FR" dirty="0">
                <a:solidFill>
                  <a:schemeClr val="bg1">
                    <a:lumMod val="50000"/>
                  </a:schemeClr>
                </a:solidFill>
              </a:rPr>
              <a:t>Les « proxy » et clients HTTP cachent les réponses des méthodes « HTTP GET » selon les informations renvoyées par les serveurs HTTP de Twitter.</a:t>
            </a:r>
          </a:p>
          <a:p>
            <a:pPr marL="514350" indent="-514350">
              <a:buFont typeface="+mj-lt"/>
              <a:buAutoNum type="arabicPeriod"/>
            </a:pPr>
            <a:endParaRPr lang="fr-FR" dirty="0"/>
          </a:p>
        </p:txBody>
      </p:sp>
    </p:spTree>
    <p:extLst>
      <p:ext uri="{BB962C8B-B14F-4D97-AF65-F5344CB8AC3E}">
        <p14:creationId xmlns:p14="http://schemas.microsoft.com/office/powerpoint/2010/main" val="13941782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4/6</a:t>
            </a:r>
          </a:p>
        </p:txBody>
      </p:sp>
      <p:sp>
        <p:nvSpPr>
          <p:cNvPr id="3" name="Espace réservé du contenu 2"/>
          <p:cNvSpPr>
            <a:spLocks noGrp="1"/>
          </p:cNvSpPr>
          <p:nvPr>
            <p:ph idx="1"/>
          </p:nvPr>
        </p:nvSpPr>
        <p:spPr>
          <a:xfrm>
            <a:off x="838200" y="1285875"/>
            <a:ext cx="10515600" cy="5572125"/>
          </a:xfrm>
        </p:spPr>
        <p:txBody>
          <a:bodyPr>
            <a:normAutofit fontScale="92500" lnSpcReduction="20000"/>
          </a:bodyPr>
          <a:lstStyle/>
          <a:p>
            <a:pPr marL="0" indent="0">
              <a:buNone/>
            </a:pPr>
            <a:r>
              <a:rPr lang="fr-FR" b="1" dirty="0"/>
              <a:t>Une interface uniforme </a:t>
            </a:r>
            <a:r>
              <a:rPr lang="fr-FR" dirty="0"/>
              <a:t>; cette contrainte agit selon quatre règles essentielles :</a:t>
            </a:r>
          </a:p>
          <a:p>
            <a:pPr marL="914400" lvl="1" indent="-457200">
              <a:buFont typeface="+mj-lt"/>
              <a:buAutoNum type="arabicPeriod"/>
            </a:pPr>
            <a:r>
              <a:rPr lang="fr-FR" b="1" dirty="0"/>
              <a:t>l'identification des ressources </a:t>
            </a:r>
            <a:r>
              <a:rPr lang="fr-FR" dirty="0"/>
              <a:t>: chaque ressource est identifiée unitairement ;</a:t>
            </a:r>
          </a:p>
          <a:p>
            <a:pPr lvl="2"/>
            <a:r>
              <a:rPr lang="fr-FR" dirty="0">
                <a:solidFill>
                  <a:schemeClr val="accent1">
                    <a:lumMod val="50000"/>
                  </a:schemeClr>
                </a:solidFill>
              </a:rPr>
              <a:t>l’URI comme identifiant des ressources</a:t>
            </a:r>
          </a:p>
          <a:p>
            <a:pPr lvl="3"/>
            <a:r>
              <a:rPr lang="fr-FR" dirty="0">
                <a:solidFill>
                  <a:schemeClr val="bg1">
                    <a:lumMod val="50000"/>
                  </a:schemeClr>
                </a:solidFill>
              </a:rPr>
              <a:t>L'accès à un tweet se fait via l'URI : htps://www.twitter.com/tweets/210462857140252672</a:t>
            </a:r>
          </a:p>
          <a:p>
            <a:pPr marL="914400" lvl="1" indent="-457200">
              <a:buFont typeface="+mj-lt"/>
              <a:buAutoNum type="arabicPeriod"/>
            </a:pPr>
            <a:r>
              <a:rPr lang="fr-FR" b="1" dirty="0"/>
              <a:t>la manipulation des ressources à travers des représentations</a:t>
            </a:r>
            <a:r>
              <a:rPr lang="fr-FR" dirty="0"/>
              <a:t> : les ressources ont des représentations définies ;</a:t>
            </a:r>
          </a:p>
          <a:p>
            <a:pPr lvl="2"/>
            <a:r>
              <a:rPr lang="fr-FR" dirty="0">
                <a:solidFill>
                  <a:schemeClr val="accent1">
                    <a:lumMod val="50000"/>
                  </a:schemeClr>
                </a:solidFill>
              </a:rPr>
              <a:t>Les verbes HTTP comme identifiant des opérations</a:t>
            </a:r>
          </a:p>
          <a:p>
            <a:pPr lvl="3"/>
            <a:r>
              <a:rPr lang="fr-FR" dirty="0">
                <a:solidFill>
                  <a:schemeClr val="bg1">
                    <a:lumMod val="50000"/>
                  </a:schemeClr>
                </a:solidFill>
              </a:rPr>
              <a:t>HTTP POST est utilisé pour ajouter un tweet htps://www.twitter.com/tweets</a:t>
            </a:r>
          </a:p>
          <a:p>
            <a:pPr lvl="3"/>
            <a:r>
              <a:rPr lang="fr-FR" dirty="0">
                <a:solidFill>
                  <a:schemeClr val="bg1">
                    <a:lumMod val="50000"/>
                  </a:schemeClr>
                </a:solidFill>
              </a:rPr>
              <a:t>HTTP GET est utilisé pour récupérer les tweet</a:t>
            </a:r>
          </a:p>
          <a:p>
            <a:pPr marL="914400" lvl="1" indent="-457200">
              <a:buFont typeface="+mj-lt"/>
              <a:buAutoNum type="arabicPeriod"/>
            </a:pPr>
            <a:r>
              <a:rPr lang="fr-FR" b="1" dirty="0"/>
              <a:t>un message auto-descriptif</a:t>
            </a:r>
            <a:r>
              <a:rPr lang="fr-FR" dirty="0"/>
              <a:t> : les messages expliquent leur nature. Par exemple, si une représentation en HTML est encodée en UTF-8, le message contient l'information nécessaire pour dire que c'est le cas ;</a:t>
            </a:r>
          </a:p>
          <a:p>
            <a:pPr lvl="2"/>
            <a:r>
              <a:rPr lang="fr-FR" dirty="0">
                <a:solidFill>
                  <a:schemeClr val="accent1">
                    <a:lumMod val="50000"/>
                  </a:schemeClr>
                </a:solidFill>
              </a:rPr>
              <a:t>Les « Header » HTTP sont utilisés pour décrire</a:t>
            </a:r>
          </a:p>
          <a:p>
            <a:pPr lvl="3"/>
            <a:r>
              <a:rPr lang="fr-FR" dirty="0">
                <a:solidFill>
                  <a:schemeClr val="bg1">
                    <a:lumMod val="50000"/>
                  </a:schemeClr>
                </a:solidFill>
              </a:rPr>
              <a:t>Par exemple le HTTP HEADER </a:t>
            </a:r>
            <a:r>
              <a:rPr lang="en-US" dirty="0">
                <a:solidFill>
                  <a:schemeClr val="bg1">
                    <a:lumMod val="50000"/>
                  </a:schemeClr>
                </a:solidFill>
              </a:rPr>
              <a:t>Content-Type: application/</a:t>
            </a:r>
            <a:r>
              <a:rPr lang="en-US" dirty="0" err="1">
                <a:solidFill>
                  <a:schemeClr val="bg1">
                    <a:lumMod val="50000"/>
                  </a:schemeClr>
                </a:solidFill>
              </a:rPr>
              <a:t>json</a:t>
            </a:r>
            <a:r>
              <a:rPr lang="en-US" dirty="0">
                <a:solidFill>
                  <a:schemeClr val="bg1">
                    <a:lumMod val="50000"/>
                  </a:schemeClr>
                </a:solidFill>
              </a:rPr>
              <a:t>; charset=utf-8 </a:t>
            </a:r>
            <a:r>
              <a:rPr lang="en-US" dirty="0" err="1">
                <a:solidFill>
                  <a:schemeClr val="bg1">
                    <a:lumMod val="50000"/>
                  </a:schemeClr>
                </a:solidFill>
              </a:rPr>
              <a:t>est</a:t>
            </a:r>
            <a:r>
              <a:rPr lang="en-US" dirty="0">
                <a:solidFill>
                  <a:schemeClr val="bg1">
                    <a:lumMod val="50000"/>
                  </a:schemeClr>
                </a:solidFill>
              </a:rPr>
              <a:t> </a:t>
            </a:r>
            <a:r>
              <a:rPr lang="en-US" dirty="0" err="1">
                <a:solidFill>
                  <a:schemeClr val="bg1">
                    <a:lumMod val="50000"/>
                  </a:schemeClr>
                </a:solidFill>
              </a:rPr>
              <a:t>précisé</a:t>
            </a:r>
            <a:r>
              <a:rPr lang="en-US" dirty="0">
                <a:solidFill>
                  <a:schemeClr val="bg1">
                    <a:lumMod val="50000"/>
                  </a:schemeClr>
                </a:solidFill>
              </a:rPr>
              <a:t> </a:t>
            </a:r>
            <a:r>
              <a:rPr lang="en-US" dirty="0" err="1">
                <a:solidFill>
                  <a:schemeClr val="bg1">
                    <a:lumMod val="50000"/>
                  </a:schemeClr>
                </a:solidFill>
              </a:rPr>
              <a:t>lors</a:t>
            </a:r>
            <a:r>
              <a:rPr lang="en-US" dirty="0">
                <a:solidFill>
                  <a:schemeClr val="bg1">
                    <a:lumMod val="50000"/>
                  </a:schemeClr>
                </a:solidFill>
              </a:rPr>
              <a:t> de </a:t>
            </a:r>
            <a:r>
              <a:rPr lang="en-US" dirty="0" err="1">
                <a:solidFill>
                  <a:schemeClr val="bg1">
                    <a:lumMod val="50000"/>
                  </a:schemeClr>
                </a:solidFill>
              </a:rPr>
              <a:t>l’ajout</a:t>
            </a:r>
            <a:r>
              <a:rPr lang="en-US" dirty="0">
                <a:solidFill>
                  <a:schemeClr val="bg1">
                    <a:lumMod val="50000"/>
                  </a:schemeClr>
                </a:solidFill>
              </a:rPr>
              <a:t> d’un tweet </a:t>
            </a:r>
            <a:r>
              <a:rPr lang="en-US" dirty="0" err="1">
                <a:solidFill>
                  <a:schemeClr val="bg1">
                    <a:lumMod val="50000"/>
                  </a:schemeClr>
                </a:solidFill>
              </a:rPr>
              <a:t>afin</a:t>
            </a:r>
            <a:r>
              <a:rPr lang="en-US" dirty="0">
                <a:solidFill>
                  <a:schemeClr val="bg1">
                    <a:lumMod val="50000"/>
                  </a:schemeClr>
                </a:solidFill>
              </a:rPr>
              <a:t> de </a:t>
            </a:r>
            <a:r>
              <a:rPr lang="en-US" dirty="0" err="1">
                <a:solidFill>
                  <a:schemeClr val="bg1">
                    <a:lumMod val="50000"/>
                  </a:schemeClr>
                </a:solidFill>
              </a:rPr>
              <a:t>renseigner</a:t>
            </a:r>
            <a:r>
              <a:rPr lang="en-US" dirty="0">
                <a:solidFill>
                  <a:schemeClr val="bg1">
                    <a:lumMod val="50000"/>
                  </a:schemeClr>
                </a:solidFill>
              </a:rPr>
              <a:t> sur le format du </a:t>
            </a:r>
            <a:r>
              <a:rPr lang="en-US" dirty="0" err="1">
                <a:solidFill>
                  <a:schemeClr val="bg1">
                    <a:lumMod val="50000"/>
                  </a:schemeClr>
                </a:solidFill>
              </a:rPr>
              <a:t>contenu</a:t>
            </a:r>
            <a:r>
              <a:rPr lang="en-US" dirty="0">
                <a:solidFill>
                  <a:schemeClr val="bg1">
                    <a:lumMod val="50000"/>
                  </a:schemeClr>
                </a:solidFill>
              </a:rPr>
              <a:t> du message</a:t>
            </a:r>
            <a:endParaRPr lang="fr-FR" dirty="0">
              <a:solidFill>
                <a:schemeClr val="bg1">
                  <a:lumMod val="50000"/>
                </a:schemeClr>
              </a:solidFill>
            </a:endParaRPr>
          </a:p>
          <a:p>
            <a:pPr marL="914400" lvl="1" indent="-457200">
              <a:buFont typeface="+mj-lt"/>
              <a:buAutoNum type="arabicPeriod"/>
            </a:pPr>
            <a:r>
              <a:rPr lang="fr-FR" b="1" dirty="0">
                <a:hlinkClick r:id="rId2" tooltip="Hypermédia"/>
              </a:rPr>
              <a:t>hypermédia</a:t>
            </a:r>
            <a:r>
              <a:rPr lang="fr-FR" b="1" dirty="0"/>
              <a:t> comme moteur d'état de l'application</a:t>
            </a:r>
            <a:r>
              <a:rPr lang="fr-FR" dirty="0"/>
              <a:t> : chaque accès aux états suivants de l'application est décrit dans le message courant.</a:t>
            </a:r>
          </a:p>
          <a:p>
            <a:pPr lvl="2"/>
            <a:r>
              <a:rPr lang="fr-FR" dirty="0">
                <a:solidFill>
                  <a:schemeClr val="bg1">
                    <a:lumMod val="50000"/>
                  </a:schemeClr>
                </a:solidFill>
              </a:rPr>
              <a:t>Twitter ne suit pas REST à la lettre et n'intègre pas de lien </a:t>
            </a:r>
            <a:r>
              <a:rPr lang="fr-FR" dirty="0" err="1">
                <a:solidFill>
                  <a:schemeClr val="bg1">
                    <a:lumMod val="50000"/>
                  </a:schemeClr>
                </a:solidFill>
              </a:rPr>
              <a:t>hypermedia</a:t>
            </a:r>
            <a:r>
              <a:rPr lang="fr-FR" dirty="0">
                <a:solidFill>
                  <a:schemeClr val="bg1">
                    <a:lumMod val="50000"/>
                  </a:schemeClr>
                </a:solidFill>
              </a:rPr>
              <a:t>, c'est pour cela que son API est documentée. Cet exemple sera illustré dans la dernière partie de ce tutoriel.</a:t>
            </a:r>
          </a:p>
        </p:txBody>
      </p:sp>
    </p:spTree>
    <p:extLst>
      <p:ext uri="{BB962C8B-B14F-4D97-AF65-F5344CB8AC3E}">
        <p14:creationId xmlns:p14="http://schemas.microsoft.com/office/powerpoint/2010/main" val="1165991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5/6</a:t>
            </a:r>
          </a:p>
        </p:txBody>
      </p:sp>
      <p:sp>
        <p:nvSpPr>
          <p:cNvPr id="3" name="Espace réservé du contenu 2"/>
          <p:cNvSpPr>
            <a:spLocks noGrp="1"/>
          </p:cNvSpPr>
          <p:nvPr>
            <p:ph idx="1"/>
          </p:nvPr>
        </p:nvSpPr>
        <p:spPr>
          <a:xfrm>
            <a:off x="838200" y="1523999"/>
            <a:ext cx="10515600" cy="4762501"/>
          </a:xfrm>
        </p:spPr>
        <p:txBody>
          <a:bodyPr>
            <a:normAutofit/>
          </a:bodyPr>
          <a:lstStyle/>
          <a:p>
            <a:pPr marL="0" indent="0">
              <a:buNone/>
            </a:pPr>
            <a:r>
              <a:rPr lang="fr-FR" b="1" dirty="0"/>
              <a:t>Un système hiérarchisé par </a:t>
            </a:r>
            <a:r>
              <a:rPr lang="fr-FR" b="1" dirty="0">
                <a:hlinkClick r:id="rId2" tooltip="Architecture en couches"/>
              </a:rPr>
              <a:t>couches</a:t>
            </a:r>
            <a:r>
              <a:rPr lang="fr-FR" dirty="0"/>
              <a:t> : les états de l'application sont identifiés par des ressources individuelles. Toute l'information n'est pas envoyée dans une seule ressource unique. Les requêtes/réponses entre le client et le serveur augmentent et donc peuvent faire baisser la performance d'où l'importance de la mise en cache, etc. Le bénéfice est que cela rend beaucoup plus flexible l'évolution du système.</a:t>
            </a:r>
          </a:p>
          <a:p>
            <a:pPr lvl="1"/>
            <a:r>
              <a:rPr lang="fr-FR" dirty="0">
                <a:solidFill>
                  <a:schemeClr val="bg1">
                    <a:lumMod val="50000"/>
                  </a:schemeClr>
                </a:solidFill>
              </a:rPr>
              <a:t>Les informations de l’utilisateur sont accessible via la route «  </a:t>
            </a:r>
            <a:r>
              <a:rPr lang="fr-FR" dirty="0">
                <a:solidFill>
                  <a:srgbClr val="00B050"/>
                </a:solidFill>
              </a:rPr>
              <a:t>htps://www.twitter.com/users/12</a:t>
            </a:r>
            <a:r>
              <a:rPr lang="fr-FR" dirty="0">
                <a:solidFill>
                  <a:schemeClr val="bg1">
                    <a:lumMod val="50000"/>
                  </a:schemeClr>
                </a:solidFill>
              </a:rPr>
              <a:t> » alors que un tweet est accessible via la route «  </a:t>
            </a:r>
            <a:r>
              <a:rPr lang="fr-FR" dirty="0">
                <a:solidFill>
                  <a:srgbClr val="00B050"/>
                </a:solidFill>
              </a:rPr>
              <a:t>htps://www.twitter.com/tweets/210462857140252672</a:t>
            </a:r>
            <a:r>
              <a:rPr lang="fr-FR" dirty="0">
                <a:solidFill>
                  <a:schemeClr val="bg1">
                    <a:lumMod val="50000"/>
                  </a:schemeClr>
                </a:solidFill>
              </a:rPr>
              <a:t> »</a:t>
            </a:r>
          </a:p>
          <a:p>
            <a:pPr lvl="1"/>
            <a:r>
              <a:rPr lang="fr-FR" dirty="0">
                <a:solidFill>
                  <a:schemeClr val="bg1">
                    <a:lumMod val="50000"/>
                  </a:schemeClr>
                </a:solidFill>
              </a:rPr>
              <a:t>L’architecture technique interne à Twitter permet de faire de la mise en cache et du </a:t>
            </a:r>
            <a:r>
              <a:rPr lang="fr-FR" dirty="0" err="1">
                <a:solidFill>
                  <a:schemeClr val="bg1">
                    <a:lumMod val="50000"/>
                  </a:schemeClr>
                </a:solidFill>
              </a:rPr>
              <a:t>load-balancing</a:t>
            </a:r>
            <a:r>
              <a:rPr lang="fr-FR" dirty="0">
                <a:solidFill>
                  <a:schemeClr val="bg1">
                    <a:lumMod val="50000"/>
                  </a:schemeClr>
                </a:solidFill>
              </a:rPr>
              <a:t>.</a:t>
            </a:r>
          </a:p>
        </p:txBody>
      </p:sp>
    </p:spTree>
    <p:extLst>
      <p:ext uri="{BB962C8B-B14F-4D97-AF65-F5344CB8AC3E}">
        <p14:creationId xmlns:p14="http://schemas.microsoft.com/office/powerpoint/2010/main" val="3843821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Déroulement du cours</a:t>
            </a:r>
          </a:p>
        </p:txBody>
      </p:sp>
      <p:sp>
        <p:nvSpPr>
          <p:cNvPr id="3" name="Espace réservé du contenu 2"/>
          <p:cNvSpPr>
            <a:spLocks noGrp="1"/>
          </p:cNvSpPr>
          <p:nvPr>
            <p:ph idx="1"/>
          </p:nvPr>
        </p:nvSpPr>
        <p:spPr>
          <a:xfrm>
            <a:off x="552450" y="1503453"/>
            <a:ext cx="6648450" cy="4818063"/>
          </a:xfrm>
        </p:spPr>
        <p:txBody>
          <a:bodyPr>
            <a:normAutofit fontScale="92500" lnSpcReduction="20000"/>
          </a:bodyPr>
          <a:lstStyle/>
          <a:p>
            <a:r>
              <a:rPr lang="fr-FR" dirty="0">
                <a:solidFill>
                  <a:srgbClr val="00B050"/>
                </a:solidFill>
              </a:rPr>
              <a:t>Rappel des bases </a:t>
            </a:r>
          </a:p>
          <a:p>
            <a:r>
              <a:rPr lang="fr-FR" dirty="0">
                <a:solidFill>
                  <a:srgbClr val="00B050"/>
                </a:solidFill>
              </a:rPr>
              <a:t>Définition Web Service</a:t>
            </a:r>
          </a:p>
          <a:p>
            <a:endParaRPr lang="fr-FR" dirty="0"/>
          </a:p>
          <a:p>
            <a:r>
              <a:rPr lang="fr-FR" dirty="0">
                <a:solidFill>
                  <a:srgbClr val="00B050"/>
                </a:solidFill>
              </a:rPr>
              <a:t>SOAP</a:t>
            </a:r>
            <a:endParaRPr lang="fr-FR" dirty="0">
              <a:solidFill>
                <a:schemeClr val="bg1">
                  <a:lumMod val="50000"/>
                </a:schemeClr>
              </a:solidFill>
            </a:endParaRPr>
          </a:p>
          <a:p>
            <a:pPr lvl="1"/>
            <a:r>
              <a:rPr lang="fr-FR" dirty="0">
                <a:solidFill>
                  <a:srgbClr val="00B050"/>
                </a:solidFill>
              </a:rPr>
              <a:t>Cours +TP </a:t>
            </a:r>
            <a:r>
              <a:rPr lang="fr-FR" dirty="0">
                <a:solidFill>
                  <a:schemeClr val="bg1">
                    <a:lumMod val="75000"/>
                  </a:schemeClr>
                </a:solidFill>
              </a:rPr>
              <a:t>(node.js + Visual Studio Code + SOAP UI)</a:t>
            </a:r>
          </a:p>
          <a:p>
            <a:r>
              <a:rPr lang="fr-FR" dirty="0"/>
              <a:t>REST </a:t>
            </a:r>
          </a:p>
          <a:p>
            <a:pPr lvl="1"/>
            <a:r>
              <a:rPr lang="fr-FR" dirty="0"/>
              <a:t>Cours + TP </a:t>
            </a:r>
            <a:r>
              <a:rPr lang="fr-FR" dirty="0">
                <a:solidFill>
                  <a:schemeClr val="bg1">
                    <a:lumMod val="75000"/>
                  </a:schemeClr>
                </a:solidFill>
              </a:rPr>
              <a:t>(node.js + Visual Studio Code + plugin Chrome Postman, </a:t>
            </a:r>
            <a:r>
              <a:rPr lang="fr-FR" dirty="0" err="1">
                <a:solidFill>
                  <a:schemeClr val="bg1">
                    <a:lumMod val="75000"/>
                  </a:schemeClr>
                </a:solidFill>
              </a:rPr>
              <a:t>Swagger</a:t>
            </a:r>
            <a:r>
              <a:rPr lang="fr-FR" dirty="0">
                <a:solidFill>
                  <a:schemeClr val="bg1">
                    <a:lumMod val="75000"/>
                  </a:schemeClr>
                </a:solidFill>
              </a:rPr>
              <a:t>)</a:t>
            </a:r>
          </a:p>
          <a:p>
            <a:r>
              <a:rPr lang="fr-FR" dirty="0"/>
              <a:t>Sécurité </a:t>
            </a:r>
          </a:p>
          <a:p>
            <a:pPr lvl="1"/>
            <a:r>
              <a:rPr lang="fr-FR" dirty="0"/>
              <a:t>Cours + TP</a:t>
            </a:r>
          </a:p>
          <a:p>
            <a:endParaRPr lang="fr-FR" dirty="0"/>
          </a:p>
          <a:p>
            <a:r>
              <a:rPr lang="fr-FR" dirty="0"/>
              <a:t>Interrogation écrite de </a:t>
            </a:r>
            <a:r>
              <a:rPr lang="fr-FR" dirty="0">
                <a:solidFill>
                  <a:schemeClr val="bg1">
                    <a:lumMod val="50000"/>
                  </a:schemeClr>
                </a:solidFill>
              </a:rPr>
              <a:t>45 minutes </a:t>
            </a:r>
          </a:p>
          <a:p>
            <a:pPr lvl="1"/>
            <a:r>
              <a:rPr lang="fr-FR" dirty="0">
                <a:solidFill>
                  <a:schemeClr val="bg1">
                    <a:lumMod val="50000"/>
                  </a:schemeClr>
                </a:solidFill>
              </a:rPr>
              <a:t>Au début de la dernière séance</a:t>
            </a:r>
          </a:p>
        </p:txBody>
      </p:sp>
      <p:sp>
        <p:nvSpPr>
          <p:cNvPr id="5" name="Espace réservé du contenu 2">
            <a:extLst>
              <a:ext uri="{FF2B5EF4-FFF2-40B4-BE49-F238E27FC236}">
                <a16:creationId xmlns:a16="http://schemas.microsoft.com/office/drawing/2014/main" id="{CC0FFA9E-0BAC-434D-9379-5A13DFCB4788}"/>
              </a:ext>
            </a:extLst>
          </p:cNvPr>
          <p:cNvSpPr txBox="1">
            <a:spLocks/>
          </p:cNvSpPr>
          <p:nvPr/>
        </p:nvSpPr>
        <p:spPr>
          <a:xfrm>
            <a:off x="7572375" y="1503452"/>
            <a:ext cx="4414838" cy="4818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a:t>
            </a:r>
            <a:r>
              <a:rPr lang="fr-FR" dirty="0" err="1"/>
              <a:t>TPs</a:t>
            </a:r>
            <a:r>
              <a:rPr lang="fr-FR" dirty="0"/>
              <a:t> sont à rendre de manière individuel en version papier à la fin de chaque cours</a:t>
            </a:r>
          </a:p>
          <a:p>
            <a:pPr lvl="1"/>
            <a:r>
              <a:rPr lang="fr-FR" dirty="0"/>
              <a:t>Entraidez-vous !</a:t>
            </a:r>
          </a:p>
          <a:p>
            <a:endParaRPr lang="fr-FR" dirty="0"/>
          </a:p>
          <a:p>
            <a:r>
              <a:rPr lang="fr-FR" dirty="0"/>
              <a:t>Une note interrogation </a:t>
            </a:r>
          </a:p>
          <a:p>
            <a:r>
              <a:rPr lang="fr-FR" dirty="0"/>
              <a:t>Une note sur le total des </a:t>
            </a:r>
            <a:r>
              <a:rPr lang="fr-FR" dirty="0" err="1"/>
              <a:t>TPs</a:t>
            </a:r>
            <a:endParaRPr lang="fr-FR" dirty="0"/>
          </a:p>
          <a:p>
            <a:endParaRPr lang="fr-FR" dirty="0">
              <a:solidFill>
                <a:schemeClr val="bg1">
                  <a:lumMod val="50000"/>
                </a:schemeClr>
              </a:solidFill>
            </a:endParaRPr>
          </a:p>
        </p:txBody>
      </p:sp>
      <p:cxnSp>
        <p:nvCxnSpPr>
          <p:cNvPr id="6" name="Connecteur droit 5">
            <a:extLst>
              <a:ext uri="{FF2B5EF4-FFF2-40B4-BE49-F238E27FC236}">
                <a16:creationId xmlns:a16="http://schemas.microsoft.com/office/drawing/2014/main" id="{B672F279-A6E2-4F17-8113-9E7293909786}"/>
              </a:ext>
            </a:extLst>
          </p:cNvPr>
          <p:cNvCxnSpPr>
            <a:cxnSpLocks/>
          </p:cNvCxnSpPr>
          <p:nvPr/>
        </p:nvCxnSpPr>
        <p:spPr>
          <a:xfrm>
            <a:off x="7386638" y="1503452"/>
            <a:ext cx="0" cy="48528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99055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6/6</a:t>
            </a:r>
          </a:p>
        </p:txBody>
      </p:sp>
      <p:sp>
        <p:nvSpPr>
          <p:cNvPr id="3" name="Espace réservé du contenu 2"/>
          <p:cNvSpPr>
            <a:spLocks noGrp="1"/>
          </p:cNvSpPr>
          <p:nvPr>
            <p:ph idx="1"/>
          </p:nvPr>
        </p:nvSpPr>
        <p:spPr>
          <a:xfrm>
            <a:off x="838200" y="1523999"/>
            <a:ext cx="10515600" cy="4762501"/>
          </a:xfrm>
        </p:spPr>
        <p:txBody>
          <a:bodyPr>
            <a:normAutofit/>
          </a:bodyPr>
          <a:lstStyle/>
          <a:p>
            <a:pPr marL="0" indent="0">
              <a:buNone/>
            </a:pPr>
            <a:r>
              <a:rPr lang="fr-FR" b="1" dirty="0"/>
              <a:t>Code-on-</a:t>
            </a:r>
            <a:r>
              <a:rPr lang="fr-FR" b="1" dirty="0" err="1"/>
              <a:t>demand</a:t>
            </a:r>
            <a:r>
              <a:rPr lang="fr-FR" b="1" dirty="0"/>
              <a:t> (facultatif)</a:t>
            </a:r>
            <a:r>
              <a:rPr lang="fr-FR" dirty="0"/>
              <a:t> : la possibilité pour les clients d’exécuter des scripts obtenus depuis le serveur. Cela permet d'éviter que le traitement ne se fasse que du côté serveur et permet donc de faire évoluer les fonctionnalités du client au cours du temps. En revanche cela réduit la visibilité de l'organisation des ressources. Un état devient dépendant du client et non plus du serveur ce qui contredit la règle 2. Il faut donc être prudent en utilisant cette contrainte.</a:t>
            </a:r>
          </a:p>
          <a:p>
            <a:pPr lvl="1"/>
            <a:r>
              <a:rPr lang="fr-FR" dirty="0">
                <a:solidFill>
                  <a:schemeClr val="bg1">
                    <a:lumMod val="50000"/>
                  </a:schemeClr>
                </a:solidFill>
              </a:rPr>
              <a:t>En réalité cette contrainte est quasiment jamais réalisée car cela ouvre une faille de sécurité.</a:t>
            </a:r>
            <a:endParaRPr lang="fr-FR" dirty="0"/>
          </a:p>
        </p:txBody>
      </p:sp>
    </p:spTree>
    <p:extLst>
      <p:ext uri="{BB962C8B-B14F-4D97-AF65-F5344CB8AC3E}">
        <p14:creationId xmlns:p14="http://schemas.microsoft.com/office/powerpoint/2010/main" val="33941625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fr-FR" sz="7200" dirty="0"/>
              <a:t>REST</a:t>
            </a:r>
            <a:br>
              <a:rPr lang="fr-FR" sz="7200" dirty="0"/>
            </a:br>
            <a:r>
              <a:rPr lang="fr-FR" sz="7200" dirty="0"/>
              <a:t>HTTP et bonne pratique</a:t>
            </a:r>
            <a:br>
              <a:rPr lang="fr-FR" sz="7200" dirty="0"/>
            </a:br>
            <a:endParaRPr lang="fr-FR" sz="7200" dirty="0"/>
          </a:p>
        </p:txBody>
      </p:sp>
    </p:spTree>
    <p:extLst>
      <p:ext uri="{BB962C8B-B14F-4D97-AF65-F5344CB8AC3E}">
        <p14:creationId xmlns:p14="http://schemas.microsoft.com/office/powerpoint/2010/main" val="1459784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HTTP Header « Content-Type »</a:t>
            </a:r>
          </a:p>
        </p:txBody>
      </p:sp>
      <p:sp>
        <p:nvSpPr>
          <p:cNvPr id="4" name="Espace réservé du contenu 3"/>
          <p:cNvSpPr>
            <a:spLocks noGrp="1"/>
          </p:cNvSpPr>
          <p:nvPr>
            <p:ph idx="1"/>
          </p:nvPr>
        </p:nvSpPr>
        <p:spPr>
          <a:xfrm>
            <a:off x="838200" y="1825625"/>
            <a:ext cx="5057075" cy="4351338"/>
          </a:xfrm>
        </p:spPr>
        <p:txBody>
          <a:bodyPr>
            <a:normAutofit lnSpcReduction="10000"/>
          </a:bodyPr>
          <a:lstStyle/>
          <a:p>
            <a:r>
              <a:rPr lang="en-US" dirty="0" err="1"/>
              <a:t>Renseigne</a:t>
            </a:r>
            <a:r>
              <a:rPr lang="en-US" dirty="0"/>
              <a:t> sur le format du “body” HTTP</a:t>
            </a:r>
          </a:p>
          <a:p>
            <a:pPr lvl="1"/>
            <a:r>
              <a:rPr lang="en-US" dirty="0"/>
              <a:t>Content-Type: text/html; charset=utf-8</a:t>
            </a:r>
          </a:p>
          <a:p>
            <a:pPr lvl="1"/>
            <a:r>
              <a:rPr lang="en-US" dirty="0"/>
              <a:t>Content-Type: application/xml; charset=utf-8</a:t>
            </a:r>
          </a:p>
          <a:p>
            <a:pPr lvl="1"/>
            <a:r>
              <a:rPr lang="en-US" dirty="0"/>
              <a:t>Content-Type: application/</a:t>
            </a:r>
            <a:r>
              <a:rPr lang="en-US" dirty="0" err="1"/>
              <a:t>json</a:t>
            </a:r>
            <a:r>
              <a:rPr lang="en-US" dirty="0"/>
              <a:t>; charset=utf-8</a:t>
            </a:r>
          </a:p>
          <a:p>
            <a:endParaRPr lang="en-US" dirty="0"/>
          </a:p>
          <a:p>
            <a:r>
              <a:rPr lang="en-US" dirty="0"/>
              <a:t>Information </a:t>
            </a:r>
            <a:r>
              <a:rPr lang="en-US" dirty="0" err="1"/>
              <a:t>obligatoire</a:t>
            </a:r>
            <a:r>
              <a:rPr lang="en-US" dirty="0"/>
              <a:t> pour les </a:t>
            </a:r>
            <a:r>
              <a:rPr lang="en-US" dirty="0" err="1"/>
              <a:t>requêtes</a:t>
            </a:r>
            <a:r>
              <a:rPr lang="en-US" dirty="0"/>
              <a:t> : POST, PUT, PATCH</a:t>
            </a:r>
            <a:endParaRPr lang="fr-FR" dirty="0"/>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1006" y="2720569"/>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836688" y="2300280"/>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ww.sebastien-han.fr/images/clou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8321" y="2669372"/>
            <a:ext cx="1696172" cy="110490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9" idx="1"/>
            <a:endCxn id="7" idx="3"/>
          </p:cNvCxnSpPr>
          <p:nvPr/>
        </p:nvCxnSpPr>
        <p:spPr>
          <a:xfrm flipH="1">
            <a:off x="7553513" y="3221823"/>
            <a:ext cx="994808"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1" name="Connecteur droit 10"/>
          <p:cNvCxnSpPr>
            <a:cxnSpLocks/>
            <a:stCxn id="8" idx="1"/>
            <a:endCxn id="9" idx="3"/>
          </p:cNvCxnSpPr>
          <p:nvPr/>
        </p:nvCxnSpPr>
        <p:spPr>
          <a:xfrm flipH="1" flipV="1">
            <a:off x="10244493" y="3221823"/>
            <a:ext cx="592195" cy="1"/>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2" name="Espace réservé du contenu 2"/>
          <p:cNvSpPr txBox="1">
            <a:spLocks/>
          </p:cNvSpPr>
          <p:nvPr/>
        </p:nvSpPr>
        <p:spPr>
          <a:xfrm>
            <a:off x="5932524" y="4352318"/>
            <a:ext cx="1909008" cy="17490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a:t>
            </a:r>
          </a:p>
          <a:p>
            <a:pPr marL="0" indent="0" algn="ctr">
              <a:buFont typeface="Arial" panose="020B0604020202020204" pitchFamily="34" charset="0"/>
              <a:buNone/>
            </a:pPr>
            <a:r>
              <a:rPr lang="fr-FR" b="1" dirty="0"/>
              <a:t>+ Application Cliente</a:t>
            </a:r>
            <a:endParaRPr lang="fr-FR" dirty="0"/>
          </a:p>
        </p:txBody>
      </p:sp>
      <p:sp>
        <p:nvSpPr>
          <p:cNvPr id="14" name="Espace réservé du contenu 2"/>
          <p:cNvSpPr txBox="1">
            <a:spLocks/>
          </p:cNvSpPr>
          <p:nvPr/>
        </p:nvSpPr>
        <p:spPr>
          <a:xfrm>
            <a:off x="10355828" y="4322345"/>
            <a:ext cx="1995944" cy="138828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a:t>
            </a:r>
          </a:p>
          <a:p>
            <a:pPr marL="0" indent="0" algn="ctr">
              <a:buFont typeface="Arial" panose="020B0604020202020204" pitchFamily="34" charset="0"/>
              <a:buNone/>
            </a:pPr>
            <a:r>
              <a:rPr lang="fr-FR" b="1" dirty="0"/>
              <a:t>+ </a:t>
            </a:r>
            <a:br>
              <a:rPr lang="fr-FR" b="1" dirty="0"/>
            </a:br>
            <a:r>
              <a:rPr lang="fr-FR" b="1" dirty="0"/>
              <a:t>Application Serveur</a:t>
            </a:r>
            <a:endParaRPr lang="fr-FR" dirty="0"/>
          </a:p>
        </p:txBody>
      </p:sp>
      <p:pic>
        <p:nvPicPr>
          <p:cNvPr id="15" name="Image 14"/>
          <p:cNvPicPr>
            <a:picLocks noChangeAspect="1"/>
          </p:cNvPicPr>
          <p:nvPr/>
        </p:nvPicPr>
        <p:blipFill>
          <a:blip r:embed="rId5"/>
          <a:stretch>
            <a:fillRect/>
          </a:stretch>
        </p:blipFill>
        <p:spPr>
          <a:xfrm>
            <a:off x="7925181" y="4352318"/>
            <a:ext cx="1918779" cy="1977637"/>
          </a:xfrm>
          <a:prstGeom prst="rect">
            <a:avLst/>
          </a:prstGeom>
        </p:spPr>
      </p:pic>
      <p:sp>
        <p:nvSpPr>
          <p:cNvPr id="16" name="Espace réservé du contenu 2"/>
          <p:cNvSpPr txBox="1">
            <a:spLocks/>
          </p:cNvSpPr>
          <p:nvPr/>
        </p:nvSpPr>
        <p:spPr>
          <a:xfrm>
            <a:off x="7689095" y="3749827"/>
            <a:ext cx="2457629" cy="606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chemeClr val="accent1">
                    <a:lumMod val="75000"/>
                  </a:schemeClr>
                </a:solidFill>
              </a:rPr>
              <a:t>HTTP POST</a:t>
            </a:r>
            <a:endParaRPr lang="fr-FR" dirty="0">
              <a:solidFill>
                <a:schemeClr val="accent1">
                  <a:lumMod val="75000"/>
                </a:schemeClr>
              </a:solidFill>
            </a:endParaRPr>
          </a:p>
        </p:txBody>
      </p:sp>
      <p:pic>
        <p:nvPicPr>
          <p:cNvPr id="17" name="Picture 2" descr="Résultat de recherche d'images pour &quot;enveloppe icon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62694" y="3171095"/>
            <a:ext cx="893933" cy="76093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8020744" y="4104860"/>
            <a:ext cx="2799164" cy="261610"/>
          </a:xfrm>
          <a:prstGeom prst="rect">
            <a:avLst/>
          </a:prstGeom>
        </p:spPr>
        <p:txBody>
          <a:bodyPr wrap="none">
            <a:spAutoFit/>
          </a:bodyPr>
          <a:lstStyle/>
          <a:p>
            <a:r>
              <a:rPr lang="en-US" sz="1100" dirty="0">
                <a:solidFill>
                  <a:schemeClr val="accent2">
                    <a:lumMod val="50000"/>
                  </a:schemeClr>
                </a:solidFill>
              </a:rPr>
              <a:t>Content-Type: application/</a:t>
            </a:r>
            <a:r>
              <a:rPr lang="en-US" sz="1100" dirty="0" err="1">
                <a:solidFill>
                  <a:schemeClr val="accent2">
                    <a:lumMod val="50000"/>
                  </a:schemeClr>
                </a:solidFill>
              </a:rPr>
              <a:t>json</a:t>
            </a:r>
            <a:r>
              <a:rPr lang="en-US" sz="1100" dirty="0">
                <a:solidFill>
                  <a:schemeClr val="accent2">
                    <a:lumMod val="50000"/>
                  </a:schemeClr>
                </a:solidFill>
              </a:rPr>
              <a:t>; charset=utf-8</a:t>
            </a:r>
          </a:p>
        </p:txBody>
      </p:sp>
    </p:spTree>
    <p:extLst>
      <p:ext uri="{BB962C8B-B14F-4D97-AF65-F5344CB8AC3E}">
        <p14:creationId xmlns:p14="http://schemas.microsoft.com/office/powerpoint/2010/main" val="21509232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HTTP Header « </a:t>
            </a:r>
            <a:r>
              <a:rPr lang="fr-FR" dirty="0" err="1"/>
              <a:t>Accept</a:t>
            </a:r>
            <a:r>
              <a:rPr lang="fr-FR" dirty="0"/>
              <a:t> »</a:t>
            </a:r>
          </a:p>
        </p:txBody>
      </p:sp>
      <p:sp>
        <p:nvSpPr>
          <p:cNvPr id="4" name="Espace réservé du contenu 3"/>
          <p:cNvSpPr>
            <a:spLocks noGrp="1"/>
          </p:cNvSpPr>
          <p:nvPr>
            <p:ph idx="1"/>
          </p:nvPr>
        </p:nvSpPr>
        <p:spPr>
          <a:xfrm>
            <a:off x="223838" y="1271588"/>
            <a:ext cx="6019800" cy="4905375"/>
          </a:xfrm>
        </p:spPr>
        <p:txBody>
          <a:bodyPr>
            <a:normAutofit fontScale="77500" lnSpcReduction="20000"/>
          </a:bodyPr>
          <a:lstStyle/>
          <a:p>
            <a:endParaRPr lang="fr-FR" dirty="0">
              <a:solidFill>
                <a:schemeClr val="accent2">
                  <a:lumMod val="50000"/>
                </a:schemeClr>
              </a:solidFill>
            </a:endParaRPr>
          </a:p>
          <a:p>
            <a:r>
              <a:rPr lang="en-US" dirty="0"/>
              <a:t>The Accept request HTTP header advertises which content types, expressed as MIME types, the client is able to understand:</a:t>
            </a:r>
          </a:p>
          <a:p>
            <a:endParaRPr lang="en-US" dirty="0"/>
          </a:p>
          <a:p>
            <a:pPr lvl="1"/>
            <a:r>
              <a:rPr lang="en-US" dirty="0"/>
              <a:t>&lt;</a:t>
            </a:r>
            <a:r>
              <a:rPr lang="en-US" dirty="0" err="1"/>
              <a:t>MIME_type</a:t>
            </a:r>
            <a:r>
              <a:rPr lang="en-US" dirty="0"/>
              <a:t>&gt;/&lt;</a:t>
            </a:r>
            <a:r>
              <a:rPr lang="en-US" dirty="0" err="1"/>
              <a:t>MIME_subtype</a:t>
            </a:r>
            <a:r>
              <a:rPr lang="en-US" dirty="0"/>
              <a:t>&gt;</a:t>
            </a:r>
          </a:p>
          <a:p>
            <a:pPr lvl="2"/>
            <a:r>
              <a:rPr lang="en-US" dirty="0"/>
              <a:t>A single, precise MIME type, like text/html.</a:t>
            </a:r>
          </a:p>
          <a:p>
            <a:pPr lvl="1"/>
            <a:r>
              <a:rPr lang="en-US" dirty="0"/>
              <a:t>&lt;</a:t>
            </a:r>
            <a:r>
              <a:rPr lang="en-US" dirty="0" err="1"/>
              <a:t>MIME_type</a:t>
            </a:r>
            <a:r>
              <a:rPr lang="en-US" dirty="0"/>
              <a:t>&gt;/*</a:t>
            </a:r>
          </a:p>
          <a:p>
            <a:pPr lvl="2"/>
            <a:r>
              <a:rPr lang="en-US" dirty="0"/>
              <a:t>A MIME type, but without any subtype. image/* will match image/</a:t>
            </a:r>
            <a:r>
              <a:rPr lang="en-US" dirty="0" err="1"/>
              <a:t>png</a:t>
            </a:r>
            <a:r>
              <a:rPr lang="en-US" dirty="0"/>
              <a:t>, image/</a:t>
            </a:r>
            <a:r>
              <a:rPr lang="en-US" dirty="0" err="1"/>
              <a:t>svg</a:t>
            </a:r>
            <a:r>
              <a:rPr lang="en-US" dirty="0"/>
              <a:t>, image/gif and any other image types.</a:t>
            </a:r>
          </a:p>
          <a:p>
            <a:pPr lvl="1"/>
            <a:r>
              <a:rPr lang="en-US" dirty="0"/>
              <a:t>*/*</a:t>
            </a:r>
          </a:p>
          <a:p>
            <a:pPr lvl="2"/>
            <a:r>
              <a:rPr lang="en-US" dirty="0"/>
              <a:t>Any MIME type</a:t>
            </a:r>
          </a:p>
          <a:p>
            <a:pPr lvl="1"/>
            <a:r>
              <a:rPr lang="en-US" dirty="0"/>
              <a:t>;q= (q-factor weighting)</a:t>
            </a:r>
          </a:p>
          <a:p>
            <a:pPr lvl="2"/>
            <a:r>
              <a:rPr lang="en-US" dirty="0"/>
              <a:t>Any value used is placed in an order of preference expressed using relative quality value called the weight.</a:t>
            </a:r>
          </a:p>
          <a:p>
            <a:endParaRPr lang="en-US" dirty="0"/>
          </a:p>
          <a:p>
            <a:r>
              <a:rPr lang="en-US" dirty="0"/>
              <a:t>Example :</a:t>
            </a:r>
          </a:p>
          <a:p>
            <a:endParaRPr lang="en-US" dirty="0">
              <a:solidFill>
                <a:schemeClr val="accent2">
                  <a:lumMod val="50000"/>
                </a:schemeClr>
              </a:solidFill>
            </a:endParaRPr>
          </a:p>
          <a:p>
            <a:endParaRPr lang="en-US" dirty="0">
              <a:solidFill>
                <a:schemeClr val="accent2">
                  <a:lumMod val="50000"/>
                </a:schemeClr>
              </a:solidFill>
            </a:endParaRPr>
          </a:p>
          <a:p>
            <a:endParaRPr lang="fr-FR" dirty="0">
              <a:solidFill>
                <a:schemeClr val="accent2">
                  <a:lumMod val="50000"/>
                </a:schemeClr>
              </a:solidFill>
            </a:endParaRPr>
          </a:p>
        </p:txBody>
      </p:sp>
      <p:sp>
        <p:nvSpPr>
          <p:cNvPr id="6" name="Rectangle 3"/>
          <p:cNvSpPr>
            <a:spLocks noChangeArrowheads="1"/>
          </p:cNvSpPr>
          <p:nvPr/>
        </p:nvSpPr>
        <p:spPr bwMode="auto">
          <a:xfrm>
            <a:off x="328613" y="6176963"/>
            <a:ext cx="10315575" cy="550414"/>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err="1">
                <a:ln>
                  <a:noFill/>
                </a:ln>
                <a:solidFill>
                  <a:srgbClr val="3B3C40"/>
                </a:solidFill>
                <a:effectLst/>
                <a:latin typeface="Consolas" panose="020B0609020204030204" pitchFamily="49" charset="0"/>
              </a:rPr>
              <a:t>Accept</a:t>
            </a:r>
            <a:r>
              <a:rPr kumimoji="0" lang="fr-FR" altLang="fr-FR" b="0" i="0" u="none" strike="noStrike" cap="none" normalizeH="0" baseline="0" dirty="0">
                <a:ln>
                  <a:noFill/>
                </a:ln>
                <a:solidFill>
                  <a:srgbClr val="3B3C40"/>
                </a:solidFill>
                <a:effectLst/>
                <a:latin typeface="Consolas" panose="020B0609020204030204" pitchFamily="49" charset="0"/>
              </a:rPr>
              <a:t>: </a:t>
            </a:r>
            <a:r>
              <a:rPr kumimoji="0" lang="fr-FR" altLang="fr-FR" b="0" i="0" u="none" strike="noStrike" cap="none" normalizeH="0" baseline="0" dirty="0" err="1">
                <a:ln>
                  <a:noFill/>
                </a:ln>
                <a:solidFill>
                  <a:srgbClr val="3B3C40"/>
                </a:solidFill>
                <a:effectLst/>
                <a:latin typeface="Consolas" panose="020B0609020204030204" pitchFamily="49" charset="0"/>
              </a:rPr>
              <a:t>text</a:t>
            </a:r>
            <a:r>
              <a:rPr kumimoji="0" lang="fr-FR" altLang="fr-FR" b="0" i="0" u="none" strike="noStrike" cap="none" normalizeH="0" baseline="0" dirty="0">
                <a:ln>
                  <a:noFill/>
                </a:ln>
                <a:solidFill>
                  <a:srgbClr val="3B3C40"/>
                </a:solidFill>
                <a:effectLst/>
                <a:latin typeface="Consolas" panose="020B0609020204030204" pitchFamily="49" charset="0"/>
              </a:rPr>
              <a:t>/html, application/</a:t>
            </a:r>
            <a:r>
              <a:rPr kumimoji="0" lang="fr-FR" altLang="fr-FR" b="0" i="0" u="none" strike="noStrike" cap="none" normalizeH="0" baseline="0" dirty="0" err="1">
                <a:ln>
                  <a:noFill/>
                </a:ln>
                <a:solidFill>
                  <a:srgbClr val="3B3C40"/>
                </a:solidFill>
                <a:effectLst/>
                <a:latin typeface="Consolas" panose="020B0609020204030204" pitchFamily="49" charset="0"/>
              </a:rPr>
              <a:t>xhtml+xml</a:t>
            </a:r>
            <a:r>
              <a:rPr kumimoji="0" lang="fr-FR" altLang="fr-FR" b="0" i="0" u="none" strike="noStrike" cap="none" normalizeH="0" baseline="0" dirty="0">
                <a:ln>
                  <a:noFill/>
                </a:ln>
                <a:solidFill>
                  <a:srgbClr val="3B3C40"/>
                </a:solidFill>
                <a:effectLst/>
                <a:latin typeface="Consolas" panose="020B0609020204030204" pitchFamily="49" charset="0"/>
              </a:rPr>
              <a:t>, application/</a:t>
            </a:r>
            <a:r>
              <a:rPr kumimoji="0" lang="fr-FR" altLang="fr-FR" b="0" i="0" u="none" strike="noStrike" cap="none" normalizeH="0" baseline="0" dirty="0" err="1">
                <a:ln>
                  <a:noFill/>
                </a:ln>
                <a:solidFill>
                  <a:srgbClr val="3B3C40"/>
                </a:solidFill>
                <a:effectLst/>
                <a:latin typeface="Consolas" panose="020B0609020204030204" pitchFamily="49" charset="0"/>
              </a:rPr>
              <a:t>xml;q</a:t>
            </a:r>
            <a:r>
              <a:rPr kumimoji="0" lang="fr-FR" altLang="fr-FR" b="0" i="0" u="none" strike="noStrike" cap="none" normalizeH="0" baseline="0" dirty="0">
                <a:ln>
                  <a:noFill/>
                </a:ln>
                <a:solidFill>
                  <a:srgbClr val="3B3C40"/>
                </a:solidFill>
                <a:effectLst/>
                <a:latin typeface="Consolas" panose="020B0609020204030204" pitchFamily="49" charset="0"/>
              </a:rPr>
              <a:t>=0.9, */*;q=0.8</a:t>
            </a:r>
            <a:r>
              <a:rPr kumimoji="0" lang="fr-FR" altLang="fr-FR" sz="2400" b="0" i="0" u="none" strike="noStrike" cap="none" normalizeH="0" baseline="0" dirty="0">
                <a:ln>
                  <a:noFill/>
                </a:ln>
                <a:solidFill>
                  <a:schemeClr val="tx1"/>
                </a:solidFill>
                <a:effectLst/>
              </a:rPr>
              <a:t> </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4373" y="1663390"/>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960055" y="1243101"/>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www.sebastien-han.fr/images/clou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1688" y="1612193"/>
            <a:ext cx="1696172" cy="110490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necteur droit 10"/>
          <p:cNvCxnSpPr>
            <a:cxnSpLocks/>
            <a:stCxn id="10" idx="1"/>
            <a:endCxn id="7" idx="3"/>
          </p:cNvCxnSpPr>
          <p:nvPr/>
        </p:nvCxnSpPr>
        <p:spPr>
          <a:xfrm flipH="1">
            <a:off x="7676880" y="2164644"/>
            <a:ext cx="994808"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2" name="Connecteur droit 11"/>
          <p:cNvCxnSpPr>
            <a:cxnSpLocks/>
            <a:stCxn id="9" idx="1"/>
            <a:endCxn id="10" idx="3"/>
          </p:cNvCxnSpPr>
          <p:nvPr/>
        </p:nvCxnSpPr>
        <p:spPr>
          <a:xfrm flipH="1" flipV="1">
            <a:off x="10367860" y="2164644"/>
            <a:ext cx="592195" cy="1"/>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3" name="Espace réservé du contenu 2"/>
          <p:cNvSpPr txBox="1">
            <a:spLocks/>
          </p:cNvSpPr>
          <p:nvPr/>
        </p:nvSpPr>
        <p:spPr>
          <a:xfrm>
            <a:off x="6055891" y="3295139"/>
            <a:ext cx="1909008" cy="17490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a:t>
            </a:r>
          </a:p>
          <a:p>
            <a:pPr marL="0" indent="0" algn="ctr">
              <a:buFont typeface="Arial" panose="020B0604020202020204" pitchFamily="34" charset="0"/>
              <a:buNone/>
            </a:pPr>
            <a:r>
              <a:rPr lang="fr-FR" b="1" dirty="0"/>
              <a:t>+ Application Cliente</a:t>
            </a:r>
            <a:endParaRPr lang="fr-FR" dirty="0"/>
          </a:p>
        </p:txBody>
      </p:sp>
      <p:sp>
        <p:nvSpPr>
          <p:cNvPr id="15" name="Espace réservé du contenu 2"/>
          <p:cNvSpPr txBox="1">
            <a:spLocks/>
          </p:cNvSpPr>
          <p:nvPr/>
        </p:nvSpPr>
        <p:spPr>
          <a:xfrm>
            <a:off x="10367860" y="3528143"/>
            <a:ext cx="1995944" cy="138828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a:t>
            </a:r>
          </a:p>
          <a:p>
            <a:pPr marL="0" indent="0" algn="ctr">
              <a:buFont typeface="Arial" panose="020B0604020202020204" pitchFamily="34" charset="0"/>
              <a:buNone/>
            </a:pPr>
            <a:r>
              <a:rPr lang="fr-FR" b="1" dirty="0"/>
              <a:t>+ </a:t>
            </a:r>
            <a:br>
              <a:rPr lang="fr-FR" b="1" dirty="0"/>
            </a:br>
            <a:r>
              <a:rPr lang="fr-FR" b="1" dirty="0"/>
              <a:t>Application Serveur</a:t>
            </a:r>
            <a:endParaRPr lang="fr-FR" dirty="0"/>
          </a:p>
        </p:txBody>
      </p:sp>
      <p:pic>
        <p:nvPicPr>
          <p:cNvPr id="16" name="Image 15"/>
          <p:cNvPicPr>
            <a:picLocks noChangeAspect="1"/>
          </p:cNvPicPr>
          <p:nvPr/>
        </p:nvPicPr>
        <p:blipFill>
          <a:blip r:embed="rId5"/>
          <a:stretch>
            <a:fillRect/>
          </a:stretch>
        </p:blipFill>
        <p:spPr>
          <a:xfrm>
            <a:off x="8048548" y="3395155"/>
            <a:ext cx="1918779" cy="1977637"/>
          </a:xfrm>
          <a:prstGeom prst="rect">
            <a:avLst/>
          </a:prstGeom>
        </p:spPr>
      </p:pic>
      <p:sp>
        <p:nvSpPr>
          <p:cNvPr id="17" name="Espace réservé du contenu 2"/>
          <p:cNvSpPr txBox="1">
            <a:spLocks/>
          </p:cNvSpPr>
          <p:nvPr/>
        </p:nvSpPr>
        <p:spPr>
          <a:xfrm>
            <a:off x="7812462" y="2692648"/>
            <a:ext cx="2457629" cy="606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chemeClr val="accent1">
                    <a:lumMod val="75000"/>
                  </a:schemeClr>
                </a:solidFill>
              </a:rPr>
              <a:t>HTTP POST</a:t>
            </a:r>
            <a:endParaRPr lang="fr-FR" dirty="0">
              <a:solidFill>
                <a:schemeClr val="accent1">
                  <a:lumMod val="75000"/>
                </a:schemeClr>
              </a:solidFill>
            </a:endParaRPr>
          </a:p>
        </p:txBody>
      </p:sp>
      <p:pic>
        <p:nvPicPr>
          <p:cNvPr id="18" name="Picture 2" descr="Résultat de recherche d'images pour &quot;enveloppe icon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86061" y="2113916"/>
            <a:ext cx="893933" cy="76093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8144111" y="3047681"/>
            <a:ext cx="2799164" cy="430887"/>
          </a:xfrm>
          <a:prstGeom prst="rect">
            <a:avLst/>
          </a:prstGeom>
        </p:spPr>
        <p:txBody>
          <a:bodyPr wrap="none">
            <a:spAutoFit/>
          </a:bodyPr>
          <a:lstStyle/>
          <a:p>
            <a:r>
              <a:rPr lang="en-US" sz="1100" dirty="0">
                <a:solidFill>
                  <a:schemeClr val="accent2">
                    <a:lumMod val="50000"/>
                  </a:schemeClr>
                </a:solidFill>
              </a:rPr>
              <a:t>Content-Type: application/</a:t>
            </a:r>
            <a:r>
              <a:rPr lang="en-US" sz="1100" dirty="0" err="1">
                <a:solidFill>
                  <a:schemeClr val="accent2">
                    <a:lumMod val="50000"/>
                  </a:schemeClr>
                </a:solidFill>
              </a:rPr>
              <a:t>json</a:t>
            </a:r>
            <a:r>
              <a:rPr lang="en-US" sz="1100" dirty="0">
                <a:solidFill>
                  <a:schemeClr val="accent2">
                    <a:lumMod val="50000"/>
                  </a:schemeClr>
                </a:solidFill>
              </a:rPr>
              <a:t>; charset=utf-8</a:t>
            </a:r>
          </a:p>
          <a:p>
            <a:r>
              <a:rPr lang="en-US" sz="1100" dirty="0">
                <a:solidFill>
                  <a:schemeClr val="accent2">
                    <a:lumMod val="50000"/>
                  </a:schemeClr>
                </a:solidFill>
              </a:rPr>
              <a:t>Accept: application/</a:t>
            </a:r>
            <a:r>
              <a:rPr lang="en-US" sz="1100" dirty="0" err="1">
                <a:solidFill>
                  <a:schemeClr val="accent2">
                    <a:lumMod val="50000"/>
                  </a:schemeClr>
                </a:solidFill>
              </a:rPr>
              <a:t>json</a:t>
            </a:r>
            <a:endParaRPr lang="en-US" sz="1100" dirty="0">
              <a:solidFill>
                <a:schemeClr val="accent2">
                  <a:lumMod val="50000"/>
                </a:schemeClr>
              </a:solidFill>
            </a:endParaRPr>
          </a:p>
        </p:txBody>
      </p:sp>
    </p:spTree>
    <p:extLst>
      <p:ext uri="{BB962C8B-B14F-4D97-AF65-F5344CB8AC3E}">
        <p14:creationId xmlns:p14="http://schemas.microsoft.com/office/powerpoint/2010/main" val="14863719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Codes de retour HTTP</a:t>
            </a:r>
          </a:p>
        </p:txBody>
      </p:sp>
      <p:sp>
        <p:nvSpPr>
          <p:cNvPr id="4" name="Espace réservé du contenu 3"/>
          <p:cNvSpPr>
            <a:spLocks noGrp="1"/>
          </p:cNvSpPr>
          <p:nvPr>
            <p:ph idx="1"/>
          </p:nvPr>
        </p:nvSpPr>
        <p:spPr>
          <a:xfrm>
            <a:off x="838200" y="1825624"/>
            <a:ext cx="10515600" cy="4889319"/>
          </a:xfrm>
        </p:spPr>
        <p:txBody>
          <a:bodyPr>
            <a:normAutofit/>
          </a:bodyPr>
          <a:lstStyle/>
          <a:p>
            <a:r>
              <a:rPr lang="fr-FR" sz="3200" dirty="0">
                <a:solidFill>
                  <a:srgbClr val="00B050"/>
                </a:solidFill>
              </a:rPr>
              <a:t>http 200</a:t>
            </a:r>
          </a:p>
          <a:p>
            <a:pPr lvl="1"/>
            <a:r>
              <a:rPr lang="fr-FR" sz="2800" dirty="0">
                <a:solidFill>
                  <a:srgbClr val="00B050"/>
                </a:solidFill>
              </a:rPr>
              <a:t>Réponse en succès</a:t>
            </a:r>
          </a:p>
          <a:p>
            <a:r>
              <a:rPr lang="fr-FR" sz="3200" dirty="0">
                <a:solidFill>
                  <a:schemeClr val="accent1">
                    <a:lumMod val="50000"/>
                  </a:schemeClr>
                </a:solidFill>
              </a:rPr>
              <a:t>http 300</a:t>
            </a:r>
          </a:p>
          <a:p>
            <a:pPr lvl="1"/>
            <a:r>
              <a:rPr lang="fr-FR" sz="2800" dirty="0">
                <a:solidFill>
                  <a:schemeClr val="accent1">
                    <a:lumMod val="50000"/>
                  </a:schemeClr>
                </a:solidFill>
              </a:rPr>
              <a:t>Redirection</a:t>
            </a:r>
          </a:p>
          <a:p>
            <a:r>
              <a:rPr lang="fr-FR" sz="3200" dirty="0">
                <a:solidFill>
                  <a:srgbClr val="FF0000"/>
                </a:solidFill>
              </a:rPr>
              <a:t>http 400</a:t>
            </a:r>
          </a:p>
          <a:p>
            <a:pPr lvl="1"/>
            <a:r>
              <a:rPr lang="fr-FR" sz="2800" dirty="0">
                <a:solidFill>
                  <a:srgbClr val="FF0000"/>
                </a:solidFill>
              </a:rPr>
              <a:t>Erreur fonctionnelle provenant de l’application</a:t>
            </a:r>
          </a:p>
          <a:p>
            <a:r>
              <a:rPr lang="fr-FR" sz="3200" dirty="0">
                <a:solidFill>
                  <a:schemeClr val="accent2">
                    <a:lumMod val="50000"/>
                  </a:schemeClr>
                </a:solidFill>
              </a:rPr>
              <a:t>http 500</a:t>
            </a:r>
          </a:p>
          <a:p>
            <a:pPr lvl="1"/>
            <a:r>
              <a:rPr lang="fr-FR" sz="2800" dirty="0">
                <a:solidFill>
                  <a:schemeClr val="accent2">
                    <a:lumMod val="50000"/>
                  </a:schemeClr>
                </a:solidFill>
              </a:rPr>
              <a:t>Erreur provenant du serveur</a:t>
            </a:r>
          </a:p>
        </p:txBody>
      </p:sp>
    </p:spTree>
    <p:extLst>
      <p:ext uri="{BB962C8B-B14F-4D97-AF65-F5344CB8AC3E}">
        <p14:creationId xmlns:p14="http://schemas.microsoft.com/office/powerpoint/2010/main" val="12217941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Espace réservé du contenu 7"/>
          <p:cNvGraphicFramePr>
            <a:graphicFrameLocks noGrp="1"/>
          </p:cNvGraphicFramePr>
          <p:nvPr>
            <p:ph idx="1"/>
            <p:extLst>
              <p:ext uri="{D42A27DB-BD31-4B8C-83A1-F6EECF244321}">
                <p14:modId xmlns:p14="http://schemas.microsoft.com/office/powerpoint/2010/main" val="2939382031"/>
              </p:ext>
            </p:extLst>
          </p:nvPr>
        </p:nvGraphicFramePr>
        <p:xfrm>
          <a:off x="0" y="0"/>
          <a:ext cx="12192000" cy="6881423"/>
        </p:xfrm>
        <a:graphic>
          <a:graphicData uri="http://schemas.openxmlformats.org/drawingml/2006/table">
            <a:tbl>
              <a:tblPr>
                <a:tableStyleId>{8799B23B-EC83-4686-B30A-512413B5E67A}</a:tableStyleId>
              </a:tblPr>
              <a:tblGrid>
                <a:gridCol w="781050">
                  <a:extLst>
                    <a:ext uri="{9D8B030D-6E8A-4147-A177-3AD203B41FA5}">
                      <a16:colId xmlns:a16="http://schemas.microsoft.com/office/drawing/2014/main" val="1445443359"/>
                    </a:ext>
                  </a:extLst>
                </a:gridCol>
                <a:gridCol w="2647950">
                  <a:extLst>
                    <a:ext uri="{9D8B030D-6E8A-4147-A177-3AD203B41FA5}">
                      <a16:colId xmlns:a16="http://schemas.microsoft.com/office/drawing/2014/main" val="640110845"/>
                    </a:ext>
                  </a:extLst>
                </a:gridCol>
                <a:gridCol w="8763000">
                  <a:extLst>
                    <a:ext uri="{9D8B030D-6E8A-4147-A177-3AD203B41FA5}">
                      <a16:colId xmlns:a16="http://schemas.microsoft.com/office/drawing/2014/main" val="1770167611"/>
                    </a:ext>
                  </a:extLst>
                </a:gridCol>
              </a:tblGrid>
              <a:tr h="288277">
                <a:tc>
                  <a:txBody>
                    <a:bodyPr/>
                    <a:lstStyle/>
                    <a:p>
                      <a:pPr algn="l"/>
                      <a:r>
                        <a:rPr lang="fr-FR" sz="2000" b="1" dirty="0">
                          <a:effectLst/>
                        </a:rPr>
                        <a:t>Code</a:t>
                      </a:r>
                      <a:endParaRPr lang="fr-FR" sz="2000" b="1" dirty="0">
                        <a:effectLst/>
                        <a:latin typeface="Merriweather"/>
                      </a:endParaRPr>
                    </a:p>
                  </a:txBody>
                  <a:tcPr marL="20514" marR="43959" marT="14653" marB="14653" anchor="ctr"/>
                </a:tc>
                <a:tc>
                  <a:txBody>
                    <a:bodyPr/>
                    <a:lstStyle/>
                    <a:p>
                      <a:pPr algn="l"/>
                      <a:r>
                        <a:rPr lang="fr-FR" sz="2000" b="1">
                          <a:effectLst/>
                        </a:rPr>
                        <a:t>Message</a:t>
                      </a:r>
                      <a:endParaRPr lang="fr-FR" sz="2000" b="1">
                        <a:effectLst/>
                        <a:latin typeface="Merriweather"/>
                      </a:endParaRPr>
                    </a:p>
                  </a:txBody>
                  <a:tcPr marL="20514" marR="43959" marT="14653" marB="14653" anchor="ctr"/>
                </a:tc>
                <a:tc>
                  <a:txBody>
                    <a:bodyPr/>
                    <a:lstStyle/>
                    <a:p>
                      <a:pPr algn="l"/>
                      <a:r>
                        <a:rPr lang="fr-FR" sz="2000" b="1" dirty="0">
                          <a:effectLst/>
                        </a:rPr>
                        <a:t>Signification</a:t>
                      </a:r>
                      <a:endParaRPr lang="fr-FR" sz="2000" b="1" dirty="0">
                        <a:effectLst/>
                        <a:latin typeface="Merriweather"/>
                      </a:endParaRPr>
                    </a:p>
                  </a:txBody>
                  <a:tcPr marL="20514" marR="43959" marT="14653" marB="14653" anchor="ctr"/>
                </a:tc>
                <a:extLst>
                  <a:ext uri="{0D108BD9-81ED-4DB2-BD59-A6C34878D82A}">
                    <a16:rowId xmlns:a16="http://schemas.microsoft.com/office/drawing/2014/main" val="2751880782"/>
                  </a:ext>
                </a:extLst>
              </a:tr>
              <a:tr h="366324">
                <a:tc>
                  <a:txBody>
                    <a:bodyPr/>
                    <a:lstStyle/>
                    <a:p>
                      <a:pPr algn="l"/>
                      <a:r>
                        <a:rPr lang="fr-FR" sz="1800" dirty="0">
                          <a:solidFill>
                            <a:srgbClr val="00B050"/>
                          </a:solidFill>
                          <a:effectLst/>
                        </a:rPr>
                        <a:t>200</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OK</a:t>
                      </a:r>
                      <a:endParaRPr lang="fr-FR" sz="1800" dirty="0">
                        <a:solidFill>
                          <a:srgbClr val="00B050"/>
                        </a:solidFill>
                        <a:effectLst/>
                        <a:latin typeface="Merriweather"/>
                      </a:endParaRPr>
                    </a:p>
                  </a:txBody>
                  <a:tcPr marL="20514" marR="43959" marT="14653" marB="14653" anchor="ctr"/>
                </a:tc>
                <a:tc>
                  <a:txBody>
                    <a:bodyPr/>
                    <a:lstStyle/>
                    <a:p>
                      <a:pPr algn="l"/>
                      <a:r>
                        <a:rPr lang="fr-FR" sz="1800">
                          <a:effectLst/>
                        </a:rPr>
                        <a:t>Succès de réponse pour toutes méthodes sauf la création avec POST.</a:t>
                      </a:r>
                      <a:endParaRPr lang="fr-FR" sz="1800">
                        <a:effectLst/>
                        <a:latin typeface="Merriweather"/>
                      </a:endParaRPr>
                    </a:p>
                  </a:txBody>
                  <a:tcPr marL="20514" marR="43959" marT="14653" marB="14653" anchor="ctr"/>
                </a:tc>
                <a:extLst>
                  <a:ext uri="{0D108BD9-81ED-4DB2-BD59-A6C34878D82A}">
                    <a16:rowId xmlns:a16="http://schemas.microsoft.com/office/drawing/2014/main" val="1180351785"/>
                  </a:ext>
                </a:extLst>
              </a:tr>
              <a:tr h="1034707">
                <a:tc>
                  <a:txBody>
                    <a:bodyPr/>
                    <a:lstStyle/>
                    <a:p>
                      <a:pPr algn="l"/>
                      <a:r>
                        <a:rPr lang="fr-FR" sz="1800" dirty="0">
                          <a:solidFill>
                            <a:srgbClr val="00B050"/>
                          </a:solidFill>
                          <a:effectLst/>
                        </a:rPr>
                        <a:t>201</a:t>
                      </a:r>
                      <a:endParaRPr lang="fr-FR" sz="1800" dirty="0">
                        <a:solidFill>
                          <a:srgbClr val="00B050"/>
                        </a:solidFill>
                        <a:effectLst/>
                        <a:latin typeface="Merriweather"/>
                      </a:endParaRPr>
                    </a:p>
                  </a:txBody>
                  <a:tcPr marL="20514" marR="43959" marT="14653" marB="14653" anchor="ctr"/>
                </a:tc>
                <a:tc>
                  <a:txBody>
                    <a:bodyPr/>
                    <a:lstStyle/>
                    <a:p>
                      <a:pPr algn="l"/>
                      <a:r>
                        <a:rPr lang="fr-FR" sz="1800" kern="1200" dirty="0" err="1">
                          <a:solidFill>
                            <a:srgbClr val="00B050"/>
                          </a:solidFill>
                          <a:effectLst/>
                          <a:latin typeface="+mn-lt"/>
                          <a:ea typeface="+mn-ea"/>
                          <a:cs typeface="+mn-cs"/>
                        </a:rPr>
                        <a:t>Created</a:t>
                      </a:r>
                      <a:endParaRPr lang="fr-FR" sz="1800" kern="1200" dirty="0">
                        <a:solidFill>
                          <a:srgbClr val="00B050"/>
                        </a:solidFill>
                        <a:effectLst/>
                        <a:latin typeface="+mn-lt"/>
                        <a:ea typeface="+mn-ea"/>
                        <a:cs typeface="+mn-cs"/>
                      </a:endParaRPr>
                    </a:p>
                  </a:txBody>
                  <a:tcPr marL="20514" marR="43959" marT="14653" marB="14653" anchor="ctr"/>
                </a:tc>
                <a:tc>
                  <a:txBody>
                    <a:bodyPr/>
                    <a:lstStyle/>
                    <a:p>
                      <a:pPr algn="l"/>
                      <a:r>
                        <a:rPr lang="fr-FR" sz="1800" dirty="0">
                          <a:effectLst/>
                        </a:rPr>
                        <a:t>Réponse à un POST qui crée une ressource. Doit être obligatoirement accompagné du header  Location avec le lien vers la nouvelle ressource. On peut embarquer la nouvelle ressource pour éviter au client de refaire une nouvelle requête.</a:t>
                      </a:r>
                      <a:endParaRPr lang="fr-FR" sz="1800" dirty="0">
                        <a:effectLst/>
                        <a:latin typeface="Merriweather"/>
                      </a:endParaRPr>
                    </a:p>
                  </a:txBody>
                  <a:tcPr marL="20514" marR="43959" marT="14653" marB="14653" anchor="ctr"/>
                </a:tc>
                <a:extLst>
                  <a:ext uri="{0D108BD9-81ED-4DB2-BD59-A6C34878D82A}">
                    <a16:rowId xmlns:a16="http://schemas.microsoft.com/office/drawing/2014/main" val="1087536647"/>
                  </a:ext>
                </a:extLst>
              </a:tr>
              <a:tr h="366324">
                <a:tc>
                  <a:txBody>
                    <a:bodyPr/>
                    <a:lstStyle/>
                    <a:p>
                      <a:pPr algn="l"/>
                      <a:r>
                        <a:rPr lang="fr-FR" sz="1800">
                          <a:solidFill>
                            <a:srgbClr val="00B050"/>
                          </a:solidFill>
                          <a:effectLst/>
                        </a:rPr>
                        <a:t>204</a:t>
                      </a:r>
                      <a:endParaRPr lang="fr-FR" sz="180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No Content</a:t>
                      </a:r>
                      <a:endParaRPr lang="fr-FR" sz="1800" dirty="0">
                        <a:solidFill>
                          <a:srgbClr val="00B050"/>
                        </a:solidFill>
                        <a:effectLst/>
                        <a:latin typeface="Merriweather"/>
                      </a:endParaRPr>
                    </a:p>
                  </a:txBody>
                  <a:tcPr marL="20514" marR="43959" marT="14653" marB="14653" anchor="ctr"/>
                </a:tc>
                <a:tc>
                  <a:txBody>
                    <a:bodyPr/>
                    <a:lstStyle/>
                    <a:p>
                      <a:pPr algn="l"/>
                      <a:r>
                        <a:rPr lang="fr-FR" sz="1800">
                          <a:effectLst/>
                        </a:rPr>
                        <a:t>Une requête réussie qui ne renvoie aucun contenu (comme un DELETE par exemple).</a:t>
                      </a:r>
                      <a:endParaRPr lang="fr-FR" sz="1800">
                        <a:effectLst/>
                        <a:latin typeface="Merriweather"/>
                      </a:endParaRPr>
                    </a:p>
                  </a:txBody>
                  <a:tcPr marL="20514" marR="43959" marT="14653" marB="14653" anchor="ctr"/>
                </a:tc>
                <a:extLst>
                  <a:ext uri="{0D108BD9-81ED-4DB2-BD59-A6C34878D82A}">
                    <a16:rowId xmlns:a16="http://schemas.microsoft.com/office/drawing/2014/main" val="3046794216"/>
                  </a:ext>
                </a:extLst>
              </a:tr>
              <a:tr h="288277">
                <a:tc>
                  <a:txBody>
                    <a:bodyPr/>
                    <a:lstStyle/>
                    <a:p>
                      <a:pPr algn="l"/>
                      <a:r>
                        <a:rPr lang="fr-FR" sz="1800">
                          <a:solidFill>
                            <a:srgbClr val="0070C0"/>
                          </a:solidFill>
                          <a:effectLst/>
                        </a:rPr>
                        <a:t>304</a:t>
                      </a:r>
                      <a:endParaRPr lang="fr-FR" sz="1800">
                        <a:solidFill>
                          <a:srgbClr val="0070C0"/>
                        </a:solidFill>
                        <a:effectLst/>
                        <a:latin typeface="Merriweather"/>
                      </a:endParaRPr>
                    </a:p>
                  </a:txBody>
                  <a:tcPr marL="20514" marR="43959" marT="14653" marB="14653" anchor="ctr"/>
                </a:tc>
                <a:tc>
                  <a:txBody>
                    <a:bodyPr/>
                    <a:lstStyle/>
                    <a:p>
                      <a:pPr algn="l"/>
                      <a:r>
                        <a:rPr lang="fr-FR" sz="1800" dirty="0">
                          <a:solidFill>
                            <a:srgbClr val="0070C0"/>
                          </a:solidFill>
                          <a:effectLst/>
                        </a:rPr>
                        <a:t>Not </a:t>
                      </a:r>
                      <a:r>
                        <a:rPr lang="fr-FR" sz="1800" dirty="0" err="1">
                          <a:solidFill>
                            <a:srgbClr val="0070C0"/>
                          </a:solidFill>
                          <a:effectLst/>
                        </a:rPr>
                        <a:t>Modified</a:t>
                      </a:r>
                      <a:endParaRPr lang="fr-FR" sz="1800" dirty="0">
                        <a:solidFill>
                          <a:srgbClr val="0070C0"/>
                        </a:solidFill>
                        <a:effectLst/>
                        <a:latin typeface="Merriweather"/>
                      </a:endParaRPr>
                    </a:p>
                  </a:txBody>
                  <a:tcPr marL="20514" marR="43959" marT="14653" marB="14653" anchor="ctr"/>
                </a:tc>
                <a:tc>
                  <a:txBody>
                    <a:bodyPr/>
                    <a:lstStyle/>
                    <a:p>
                      <a:pPr algn="l"/>
                      <a:r>
                        <a:rPr lang="fr-FR" sz="1800" dirty="0">
                          <a:effectLst/>
                        </a:rPr>
                        <a:t>Utilisé avec la gestion d'un cache.</a:t>
                      </a:r>
                      <a:endParaRPr lang="fr-FR" sz="1800" dirty="0">
                        <a:effectLst/>
                        <a:latin typeface="Merriweather"/>
                      </a:endParaRPr>
                    </a:p>
                  </a:txBody>
                  <a:tcPr marL="20514" marR="43959" marT="14653" marB="14653" anchor="ctr"/>
                </a:tc>
                <a:extLst>
                  <a:ext uri="{0D108BD9-81ED-4DB2-BD59-A6C34878D82A}">
                    <a16:rowId xmlns:a16="http://schemas.microsoft.com/office/drawing/2014/main" val="2532236375"/>
                  </a:ext>
                </a:extLst>
              </a:tr>
              <a:tr h="548730">
                <a:tc>
                  <a:txBody>
                    <a:bodyPr/>
                    <a:lstStyle/>
                    <a:p>
                      <a:pPr algn="l"/>
                      <a:r>
                        <a:rPr lang="fr-FR" sz="1800" dirty="0">
                          <a:solidFill>
                            <a:srgbClr val="FF0000"/>
                          </a:solidFill>
                          <a:effectLst/>
                        </a:rPr>
                        <a:t>400</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Bad </a:t>
                      </a:r>
                      <a:r>
                        <a:rPr lang="fr-FR" sz="1800" dirty="0" err="1">
                          <a:solidFill>
                            <a:srgbClr val="FF0000"/>
                          </a:solidFill>
                          <a:effectLst/>
                        </a:rPr>
                        <a:t>Request</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effectLst/>
                        </a:rPr>
                        <a:t>La requête a échouée car le contenu ne peut pas être compris (un contenu qui ne peut être </a:t>
                      </a:r>
                      <a:r>
                        <a:rPr lang="fr-FR" sz="1800" dirty="0" err="1">
                          <a:effectLst/>
                        </a:rPr>
                        <a:t>parsé</a:t>
                      </a:r>
                      <a:r>
                        <a:rPr lang="fr-FR" sz="1800" dirty="0">
                          <a:effectLst/>
                        </a:rPr>
                        <a:t> par exemple).</a:t>
                      </a:r>
                      <a:endParaRPr lang="fr-FR" sz="1800" dirty="0">
                        <a:effectLst/>
                        <a:latin typeface="Merriweather"/>
                      </a:endParaRPr>
                    </a:p>
                  </a:txBody>
                  <a:tcPr marL="20514" marR="43959" marT="14653" marB="14653" anchor="ctr"/>
                </a:tc>
                <a:extLst>
                  <a:ext uri="{0D108BD9-81ED-4DB2-BD59-A6C34878D82A}">
                    <a16:rowId xmlns:a16="http://schemas.microsoft.com/office/drawing/2014/main" val="778241863"/>
                  </a:ext>
                </a:extLst>
              </a:tr>
              <a:tr h="548730">
                <a:tc>
                  <a:txBody>
                    <a:bodyPr/>
                    <a:lstStyle/>
                    <a:p>
                      <a:pPr algn="l"/>
                      <a:r>
                        <a:rPr lang="fr-FR" sz="1800" dirty="0">
                          <a:solidFill>
                            <a:srgbClr val="FF0000"/>
                          </a:solidFill>
                          <a:effectLst/>
                        </a:rPr>
                        <a:t>401</a:t>
                      </a:r>
                      <a:endParaRPr lang="fr-FR" sz="1800" dirty="0">
                        <a:solidFill>
                          <a:srgbClr val="FF0000"/>
                        </a:solidFill>
                        <a:effectLst/>
                        <a:latin typeface="Merriweather"/>
                      </a:endParaRPr>
                    </a:p>
                  </a:txBody>
                  <a:tcPr marL="20514" marR="43959" marT="14653" marB="14653" anchor="ctr"/>
                </a:tc>
                <a:tc>
                  <a:txBody>
                    <a:bodyPr/>
                    <a:lstStyle/>
                    <a:p>
                      <a:pPr algn="l"/>
                      <a:r>
                        <a:rPr lang="fr-FR" sz="1800" dirty="0" err="1">
                          <a:solidFill>
                            <a:srgbClr val="FF0000"/>
                          </a:solidFill>
                          <a:effectLst/>
                        </a:rPr>
                        <a:t>Unauthorized</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effectLst/>
                        </a:rPr>
                        <a:t>Lorsqu'une authentification a échouée. Utile pour afficher une popup quand l'authentification se fait par un navigateur.</a:t>
                      </a:r>
                      <a:endParaRPr lang="fr-FR" sz="1800" dirty="0">
                        <a:effectLst/>
                        <a:latin typeface="Merriweather"/>
                      </a:endParaRPr>
                    </a:p>
                  </a:txBody>
                  <a:tcPr marL="20514" marR="43959" marT="14653" marB="14653" anchor="ctr"/>
                </a:tc>
                <a:extLst>
                  <a:ext uri="{0D108BD9-81ED-4DB2-BD59-A6C34878D82A}">
                    <a16:rowId xmlns:a16="http://schemas.microsoft.com/office/drawing/2014/main" val="2283061015"/>
                  </a:ext>
                </a:extLst>
              </a:tr>
              <a:tr h="366324">
                <a:tc>
                  <a:txBody>
                    <a:bodyPr/>
                    <a:lstStyle/>
                    <a:p>
                      <a:pPr algn="l"/>
                      <a:r>
                        <a:rPr lang="fr-FR" sz="1800">
                          <a:solidFill>
                            <a:srgbClr val="FF0000"/>
                          </a:solidFill>
                          <a:effectLst/>
                        </a:rPr>
                        <a:t>403</a:t>
                      </a:r>
                      <a:endParaRPr lang="fr-FR" sz="1800">
                        <a:solidFill>
                          <a:srgbClr val="FF0000"/>
                        </a:solidFill>
                        <a:effectLst/>
                        <a:latin typeface="Merriweather"/>
                      </a:endParaRPr>
                    </a:p>
                  </a:txBody>
                  <a:tcPr marL="20514" marR="43959" marT="14653" marB="14653" anchor="ctr"/>
                </a:tc>
                <a:tc>
                  <a:txBody>
                    <a:bodyPr/>
                    <a:lstStyle/>
                    <a:p>
                      <a:pPr algn="l"/>
                      <a:r>
                        <a:rPr lang="fr-FR" sz="1800" dirty="0" err="1">
                          <a:solidFill>
                            <a:srgbClr val="FF0000"/>
                          </a:solidFill>
                          <a:effectLst/>
                        </a:rPr>
                        <a:t>Forbidden</a:t>
                      </a:r>
                      <a:endParaRPr lang="fr-FR" sz="1800" dirty="0">
                        <a:solidFill>
                          <a:srgbClr val="FF0000"/>
                        </a:solidFill>
                        <a:effectLst/>
                        <a:latin typeface="Merriweather"/>
                      </a:endParaRPr>
                    </a:p>
                  </a:txBody>
                  <a:tcPr marL="20514" marR="43959" marT="14653" marB="14653" anchor="ctr"/>
                </a:tc>
                <a:tc>
                  <a:txBody>
                    <a:bodyPr/>
                    <a:lstStyle/>
                    <a:p>
                      <a:pPr algn="l"/>
                      <a:r>
                        <a:rPr lang="fr-FR" sz="1800">
                          <a:effectLst/>
                        </a:rPr>
                        <a:t>L'authentification est correcte mais l'utilisateur ne peut pas accéder à la ressource.</a:t>
                      </a:r>
                      <a:endParaRPr lang="fr-FR" sz="1800">
                        <a:effectLst/>
                        <a:latin typeface="Merriweather"/>
                      </a:endParaRPr>
                    </a:p>
                  </a:txBody>
                  <a:tcPr marL="20514" marR="43959" marT="14653" marB="14653" anchor="ctr"/>
                </a:tc>
                <a:extLst>
                  <a:ext uri="{0D108BD9-81ED-4DB2-BD59-A6C34878D82A}">
                    <a16:rowId xmlns:a16="http://schemas.microsoft.com/office/drawing/2014/main" val="2487820436"/>
                  </a:ext>
                </a:extLst>
              </a:tr>
              <a:tr h="288277">
                <a:tc>
                  <a:txBody>
                    <a:bodyPr/>
                    <a:lstStyle/>
                    <a:p>
                      <a:pPr algn="l"/>
                      <a:r>
                        <a:rPr lang="fr-FR" sz="1800">
                          <a:solidFill>
                            <a:srgbClr val="FF0000"/>
                          </a:solidFill>
                          <a:effectLst/>
                        </a:rPr>
                        <a:t>404</a:t>
                      </a:r>
                      <a:endParaRPr lang="fr-FR" sz="1800">
                        <a:solidFill>
                          <a:srgbClr val="FF0000"/>
                        </a:solidFill>
                        <a:effectLst/>
                        <a:latin typeface="Merriweather"/>
                      </a:endParaRPr>
                    </a:p>
                  </a:txBody>
                  <a:tcPr marL="20514" marR="43959" marT="14653" marB="14653" anchor="ctr"/>
                </a:tc>
                <a:tc>
                  <a:txBody>
                    <a:bodyPr/>
                    <a:lstStyle/>
                    <a:p>
                      <a:pPr algn="l"/>
                      <a:r>
                        <a:rPr lang="fr-FR" sz="1800">
                          <a:solidFill>
                            <a:srgbClr val="FF0000"/>
                          </a:solidFill>
                          <a:effectLst/>
                        </a:rPr>
                        <a:t>Not Found</a:t>
                      </a:r>
                      <a:endParaRPr lang="fr-FR" sz="1800">
                        <a:solidFill>
                          <a:srgbClr val="FF0000"/>
                        </a:solidFill>
                        <a:effectLst/>
                        <a:latin typeface="Merriweather"/>
                      </a:endParaRPr>
                    </a:p>
                  </a:txBody>
                  <a:tcPr marL="20514" marR="43959" marT="14653" marB="14653" anchor="ctr"/>
                </a:tc>
                <a:tc>
                  <a:txBody>
                    <a:bodyPr/>
                    <a:lstStyle/>
                    <a:p>
                      <a:pPr algn="l"/>
                      <a:r>
                        <a:rPr lang="fr-FR" sz="1800">
                          <a:effectLst/>
                        </a:rPr>
                        <a:t>La ressource n'a pas pu être trouvée.</a:t>
                      </a:r>
                      <a:endParaRPr lang="fr-FR" sz="1800">
                        <a:effectLst/>
                        <a:latin typeface="Merriweather"/>
                      </a:endParaRPr>
                    </a:p>
                  </a:txBody>
                  <a:tcPr marL="20514" marR="43959" marT="14653" marB="14653" anchor="ctr"/>
                </a:tc>
                <a:extLst>
                  <a:ext uri="{0D108BD9-81ED-4DB2-BD59-A6C34878D82A}">
                    <a16:rowId xmlns:a16="http://schemas.microsoft.com/office/drawing/2014/main" val="1871266172"/>
                  </a:ext>
                </a:extLst>
              </a:tr>
              <a:tr h="366324">
                <a:tc>
                  <a:txBody>
                    <a:bodyPr/>
                    <a:lstStyle/>
                    <a:p>
                      <a:pPr algn="l"/>
                      <a:r>
                        <a:rPr lang="fr-FR" sz="1800">
                          <a:solidFill>
                            <a:srgbClr val="FF0000"/>
                          </a:solidFill>
                          <a:effectLst/>
                        </a:rPr>
                        <a:t>405</a:t>
                      </a:r>
                      <a:endParaRPr lang="fr-FR" sz="180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Method Not </a:t>
                      </a:r>
                      <a:r>
                        <a:rPr lang="fr-FR" sz="1800" dirty="0" err="1">
                          <a:solidFill>
                            <a:srgbClr val="FF0000"/>
                          </a:solidFill>
                          <a:effectLst/>
                        </a:rPr>
                        <a:t>Allowed</a:t>
                      </a:r>
                      <a:endParaRPr lang="fr-FR" sz="1800" dirty="0">
                        <a:solidFill>
                          <a:srgbClr val="FF0000"/>
                        </a:solidFill>
                        <a:effectLst/>
                        <a:latin typeface="Merriweather"/>
                      </a:endParaRPr>
                    </a:p>
                  </a:txBody>
                  <a:tcPr marL="20514" marR="43959" marT="14653" marB="14653" anchor="ctr"/>
                </a:tc>
                <a:tc>
                  <a:txBody>
                    <a:bodyPr/>
                    <a:lstStyle/>
                    <a:p>
                      <a:pPr algn="l"/>
                      <a:r>
                        <a:rPr lang="fr-FR" sz="1800">
                          <a:effectLst/>
                        </a:rPr>
                        <a:t>Quand une méthode non autorisée a été utilisée par l'utilisateur.</a:t>
                      </a:r>
                      <a:endParaRPr lang="fr-FR" sz="1800">
                        <a:effectLst/>
                        <a:latin typeface="Merriweather"/>
                      </a:endParaRPr>
                    </a:p>
                  </a:txBody>
                  <a:tcPr marL="20514" marR="43959" marT="14653" marB="14653" anchor="ctr"/>
                </a:tc>
                <a:extLst>
                  <a:ext uri="{0D108BD9-81ED-4DB2-BD59-A6C34878D82A}">
                    <a16:rowId xmlns:a16="http://schemas.microsoft.com/office/drawing/2014/main" val="3482500201"/>
                  </a:ext>
                </a:extLst>
              </a:tr>
              <a:tr h="366324">
                <a:tc>
                  <a:txBody>
                    <a:bodyPr/>
                    <a:lstStyle/>
                    <a:p>
                      <a:pPr algn="l"/>
                      <a:r>
                        <a:rPr lang="fr-FR" sz="1800">
                          <a:solidFill>
                            <a:srgbClr val="FF0000"/>
                          </a:solidFill>
                          <a:effectLst/>
                        </a:rPr>
                        <a:t>410</a:t>
                      </a:r>
                      <a:endParaRPr lang="fr-FR" sz="180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Gone</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effectLst/>
                        </a:rPr>
                        <a:t>La ressource n'est plus disponible. Utile pour les vieilles versions de l'API.</a:t>
                      </a:r>
                      <a:endParaRPr lang="fr-FR" sz="1800" dirty="0">
                        <a:effectLst/>
                        <a:latin typeface="Merriweather"/>
                      </a:endParaRPr>
                    </a:p>
                  </a:txBody>
                  <a:tcPr marL="20514" marR="43959" marT="14653" marB="14653" anchor="ctr"/>
                </a:tc>
                <a:extLst>
                  <a:ext uri="{0D108BD9-81ED-4DB2-BD59-A6C34878D82A}">
                    <a16:rowId xmlns:a16="http://schemas.microsoft.com/office/drawing/2014/main" val="2079541279"/>
                  </a:ext>
                </a:extLst>
              </a:tr>
              <a:tr h="288277">
                <a:tc>
                  <a:txBody>
                    <a:bodyPr/>
                    <a:lstStyle/>
                    <a:p>
                      <a:pPr algn="l"/>
                      <a:r>
                        <a:rPr lang="fr-FR" sz="1800">
                          <a:solidFill>
                            <a:srgbClr val="FF0000"/>
                          </a:solidFill>
                          <a:effectLst/>
                        </a:rPr>
                        <a:t>415</a:t>
                      </a:r>
                      <a:endParaRPr lang="fr-FR" sz="1800">
                        <a:solidFill>
                          <a:srgbClr val="FF0000"/>
                        </a:solidFill>
                        <a:effectLst/>
                        <a:latin typeface="Merriweather"/>
                      </a:endParaRPr>
                    </a:p>
                  </a:txBody>
                  <a:tcPr marL="20514" marR="43959" marT="14653" marB="14653" anchor="ctr"/>
                </a:tc>
                <a:tc>
                  <a:txBody>
                    <a:bodyPr/>
                    <a:lstStyle/>
                    <a:p>
                      <a:pPr algn="l"/>
                      <a:r>
                        <a:rPr lang="fr-FR" sz="1800" dirty="0" err="1">
                          <a:solidFill>
                            <a:srgbClr val="FF0000"/>
                          </a:solidFill>
                          <a:effectLst/>
                        </a:rPr>
                        <a:t>Unsupported</a:t>
                      </a:r>
                      <a:r>
                        <a:rPr lang="fr-FR" sz="1800" dirty="0">
                          <a:solidFill>
                            <a:srgbClr val="FF0000"/>
                          </a:solidFill>
                          <a:effectLst/>
                        </a:rPr>
                        <a:t> Media Type</a:t>
                      </a:r>
                      <a:endParaRPr lang="fr-FR" sz="1800" dirty="0">
                        <a:solidFill>
                          <a:srgbClr val="FF0000"/>
                        </a:solidFill>
                        <a:effectLst/>
                        <a:latin typeface="Merriweather"/>
                      </a:endParaRPr>
                    </a:p>
                  </a:txBody>
                  <a:tcPr marL="20514" marR="43959" marT="14653" marB="14653" anchor="ctr"/>
                </a:tc>
                <a:tc>
                  <a:txBody>
                    <a:bodyPr/>
                    <a:lstStyle/>
                    <a:p>
                      <a:pPr algn="l"/>
                      <a:r>
                        <a:rPr lang="fr-FR" sz="1800">
                          <a:effectLst/>
                        </a:rPr>
                        <a:t>Si le Content-Type est incorrect.</a:t>
                      </a:r>
                      <a:endParaRPr lang="fr-FR" sz="1800">
                        <a:effectLst/>
                        <a:latin typeface="Merriweather"/>
                      </a:endParaRPr>
                    </a:p>
                  </a:txBody>
                  <a:tcPr marL="20514" marR="43959" marT="14653" marB="14653" anchor="ctr"/>
                </a:tc>
                <a:extLst>
                  <a:ext uri="{0D108BD9-81ED-4DB2-BD59-A6C34878D82A}">
                    <a16:rowId xmlns:a16="http://schemas.microsoft.com/office/drawing/2014/main" val="1163913420"/>
                  </a:ext>
                </a:extLst>
              </a:tr>
              <a:tr h="288277">
                <a:tc>
                  <a:txBody>
                    <a:bodyPr/>
                    <a:lstStyle/>
                    <a:p>
                      <a:pPr algn="l"/>
                      <a:r>
                        <a:rPr lang="fr-FR" sz="1800">
                          <a:solidFill>
                            <a:srgbClr val="FF0000"/>
                          </a:solidFill>
                          <a:effectLst/>
                        </a:rPr>
                        <a:t>422</a:t>
                      </a:r>
                      <a:endParaRPr lang="fr-FR" sz="1800">
                        <a:solidFill>
                          <a:srgbClr val="FF0000"/>
                        </a:solidFill>
                        <a:effectLst/>
                        <a:latin typeface="Merriweather"/>
                      </a:endParaRPr>
                    </a:p>
                  </a:txBody>
                  <a:tcPr marL="20514" marR="43959" marT="14653" marB="14653" anchor="ctr"/>
                </a:tc>
                <a:tc>
                  <a:txBody>
                    <a:bodyPr/>
                    <a:lstStyle/>
                    <a:p>
                      <a:pPr algn="l"/>
                      <a:r>
                        <a:rPr lang="fr-FR" sz="1800">
                          <a:solidFill>
                            <a:srgbClr val="FF0000"/>
                          </a:solidFill>
                          <a:effectLst/>
                        </a:rPr>
                        <a:t>Unprocessable Entity</a:t>
                      </a:r>
                      <a:endParaRPr lang="fr-FR" sz="1800">
                        <a:solidFill>
                          <a:srgbClr val="FF0000"/>
                        </a:solidFill>
                        <a:effectLst/>
                        <a:latin typeface="Merriweather"/>
                      </a:endParaRPr>
                    </a:p>
                  </a:txBody>
                  <a:tcPr marL="20514" marR="43959" marT="14653" marB="14653" anchor="ctr"/>
                </a:tc>
                <a:tc>
                  <a:txBody>
                    <a:bodyPr/>
                    <a:lstStyle/>
                    <a:p>
                      <a:pPr algn="l"/>
                      <a:r>
                        <a:rPr lang="fr-FR" sz="1800" dirty="0">
                          <a:effectLst/>
                        </a:rPr>
                        <a:t>Utilisé pour les erreurs de validation.</a:t>
                      </a:r>
                      <a:endParaRPr lang="fr-FR" sz="1800" dirty="0">
                        <a:effectLst/>
                        <a:latin typeface="Merriweather"/>
                      </a:endParaRPr>
                    </a:p>
                  </a:txBody>
                  <a:tcPr marL="20514" marR="43959" marT="14653" marB="14653" anchor="ctr"/>
                </a:tc>
                <a:extLst>
                  <a:ext uri="{0D108BD9-81ED-4DB2-BD59-A6C34878D82A}">
                    <a16:rowId xmlns:a16="http://schemas.microsoft.com/office/drawing/2014/main" val="2208058700"/>
                  </a:ext>
                </a:extLst>
              </a:tr>
              <a:tr h="366324">
                <a:tc>
                  <a:txBody>
                    <a:bodyPr/>
                    <a:lstStyle/>
                    <a:p>
                      <a:pPr algn="l"/>
                      <a:r>
                        <a:rPr lang="fr-FR" sz="1800">
                          <a:solidFill>
                            <a:srgbClr val="FF0000"/>
                          </a:solidFill>
                          <a:effectLst/>
                        </a:rPr>
                        <a:t>429</a:t>
                      </a:r>
                      <a:endParaRPr lang="fr-FR" sz="1800">
                        <a:solidFill>
                          <a:srgbClr val="FF0000"/>
                        </a:solidFill>
                        <a:effectLst/>
                        <a:latin typeface="Merriweather"/>
                      </a:endParaRPr>
                    </a:p>
                  </a:txBody>
                  <a:tcPr marL="20514" marR="43959" marT="14653" marB="14653" anchor="ctr"/>
                </a:tc>
                <a:tc>
                  <a:txBody>
                    <a:bodyPr/>
                    <a:lstStyle/>
                    <a:p>
                      <a:pPr algn="l"/>
                      <a:r>
                        <a:rPr lang="fr-FR" sz="1800" dirty="0" err="1">
                          <a:solidFill>
                            <a:srgbClr val="FF0000"/>
                          </a:solidFill>
                          <a:effectLst/>
                        </a:rPr>
                        <a:t>Too</a:t>
                      </a:r>
                      <a:r>
                        <a:rPr lang="fr-FR" sz="1800" dirty="0">
                          <a:solidFill>
                            <a:srgbClr val="FF0000"/>
                          </a:solidFill>
                          <a:effectLst/>
                        </a:rPr>
                        <a:t> </a:t>
                      </a:r>
                      <a:r>
                        <a:rPr lang="fr-FR" sz="1800" dirty="0" err="1">
                          <a:solidFill>
                            <a:srgbClr val="FF0000"/>
                          </a:solidFill>
                          <a:effectLst/>
                        </a:rPr>
                        <a:t>Many</a:t>
                      </a:r>
                      <a:r>
                        <a:rPr lang="fr-FR" sz="1800" dirty="0">
                          <a:solidFill>
                            <a:srgbClr val="FF0000"/>
                          </a:solidFill>
                          <a:effectLst/>
                        </a:rPr>
                        <a:t> </a:t>
                      </a:r>
                      <a:r>
                        <a:rPr lang="fr-FR" sz="1800" dirty="0" err="1">
                          <a:solidFill>
                            <a:srgbClr val="FF0000"/>
                          </a:solidFill>
                          <a:effectLst/>
                        </a:rPr>
                        <a:t>Requests</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effectLst/>
                        </a:rPr>
                        <a:t>Utilisé lorsque la limite de requêtes autorisées a été dépassée.</a:t>
                      </a:r>
                      <a:endParaRPr lang="fr-FR" sz="1800" dirty="0">
                        <a:effectLst/>
                        <a:latin typeface="Merriweather"/>
                      </a:endParaRPr>
                    </a:p>
                  </a:txBody>
                  <a:tcPr marL="20514" marR="43959" marT="14653" marB="14653" anchor="ctr"/>
                </a:tc>
                <a:extLst>
                  <a:ext uri="{0D108BD9-81ED-4DB2-BD59-A6C34878D82A}">
                    <a16:rowId xmlns:a16="http://schemas.microsoft.com/office/drawing/2014/main" val="3111666999"/>
                  </a:ext>
                </a:extLst>
              </a:tr>
              <a:tr h="548730">
                <a:tc>
                  <a:txBody>
                    <a:bodyPr/>
                    <a:lstStyle/>
                    <a:p>
                      <a:pPr algn="l"/>
                      <a:r>
                        <a:rPr lang="fr-FR" sz="1800">
                          <a:solidFill>
                            <a:schemeClr val="accent4">
                              <a:lumMod val="50000"/>
                            </a:schemeClr>
                          </a:solidFill>
                          <a:effectLst/>
                        </a:rPr>
                        <a:t>500</a:t>
                      </a:r>
                      <a:endParaRPr lang="fr-FR" sz="1800">
                        <a:solidFill>
                          <a:schemeClr val="accent4">
                            <a:lumMod val="50000"/>
                          </a:schemeClr>
                        </a:solidFill>
                        <a:effectLst/>
                        <a:latin typeface="Merriweather"/>
                      </a:endParaRPr>
                    </a:p>
                  </a:txBody>
                  <a:tcPr marL="20514" marR="43959" marT="14653" marB="14653" anchor="ctr"/>
                </a:tc>
                <a:tc>
                  <a:txBody>
                    <a:bodyPr/>
                    <a:lstStyle/>
                    <a:p>
                      <a:pPr algn="l"/>
                      <a:r>
                        <a:rPr lang="fr-FR" sz="1800">
                          <a:solidFill>
                            <a:schemeClr val="accent4">
                              <a:lumMod val="50000"/>
                            </a:schemeClr>
                          </a:solidFill>
                          <a:effectLst/>
                        </a:rPr>
                        <a:t>Internal Error</a:t>
                      </a:r>
                      <a:endParaRPr lang="fr-FR" sz="1800">
                        <a:solidFill>
                          <a:schemeClr val="accent4">
                            <a:lumMod val="50000"/>
                          </a:schemeClr>
                        </a:solidFill>
                        <a:effectLst/>
                        <a:latin typeface="Merriweather"/>
                      </a:endParaRPr>
                    </a:p>
                  </a:txBody>
                  <a:tcPr marL="20514" marR="43959" marT="14653" marB="14653" anchor="ctr"/>
                </a:tc>
                <a:tc>
                  <a:txBody>
                    <a:bodyPr/>
                    <a:lstStyle/>
                    <a:p>
                      <a:pPr algn="l"/>
                      <a:r>
                        <a:rPr lang="fr-FR" sz="1800" dirty="0">
                          <a:effectLst/>
                        </a:rPr>
                        <a:t>Un message générique pour indiquer qu'il y a eu un problème mais qu'il ne vient pas de l'utilisateur.</a:t>
                      </a:r>
                      <a:endParaRPr lang="fr-FR" sz="1800" dirty="0">
                        <a:effectLst/>
                        <a:latin typeface="Merriweather"/>
                      </a:endParaRPr>
                    </a:p>
                  </a:txBody>
                  <a:tcPr marL="20514" marR="43959" marT="14653" marB="14653" anchor="ctr"/>
                </a:tc>
                <a:extLst>
                  <a:ext uri="{0D108BD9-81ED-4DB2-BD59-A6C34878D82A}">
                    <a16:rowId xmlns:a16="http://schemas.microsoft.com/office/drawing/2014/main" val="178055350"/>
                  </a:ext>
                </a:extLst>
              </a:tr>
              <a:tr h="366324">
                <a:tc>
                  <a:txBody>
                    <a:bodyPr/>
                    <a:lstStyle/>
                    <a:p>
                      <a:pPr algn="l"/>
                      <a:r>
                        <a:rPr lang="fr-FR" sz="1800">
                          <a:solidFill>
                            <a:schemeClr val="accent4">
                              <a:lumMod val="50000"/>
                            </a:schemeClr>
                          </a:solidFill>
                          <a:effectLst/>
                        </a:rPr>
                        <a:t>503</a:t>
                      </a:r>
                      <a:endParaRPr lang="fr-FR" sz="1800">
                        <a:solidFill>
                          <a:schemeClr val="accent4">
                            <a:lumMod val="50000"/>
                          </a:schemeClr>
                        </a:solidFill>
                        <a:effectLst/>
                        <a:latin typeface="Merriweather"/>
                      </a:endParaRPr>
                    </a:p>
                  </a:txBody>
                  <a:tcPr marL="20514" marR="43959" marT="14653" marB="14653" anchor="ctr"/>
                </a:tc>
                <a:tc>
                  <a:txBody>
                    <a:bodyPr/>
                    <a:lstStyle/>
                    <a:p>
                      <a:pPr algn="l"/>
                      <a:r>
                        <a:rPr lang="fr-FR" sz="1800" dirty="0">
                          <a:solidFill>
                            <a:schemeClr val="accent4">
                              <a:lumMod val="50000"/>
                            </a:schemeClr>
                          </a:solidFill>
                          <a:effectLst/>
                        </a:rPr>
                        <a:t>Service </a:t>
                      </a:r>
                      <a:r>
                        <a:rPr lang="fr-FR" sz="1800" dirty="0" err="1">
                          <a:solidFill>
                            <a:schemeClr val="accent4">
                              <a:lumMod val="50000"/>
                            </a:schemeClr>
                          </a:solidFill>
                          <a:effectLst/>
                        </a:rPr>
                        <a:t>Unavailable</a:t>
                      </a:r>
                      <a:endParaRPr lang="fr-FR" sz="1800" dirty="0">
                        <a:solidFill>
                          <a:schemeClr val="accent4">
                            <a:lumMod val="50000"/>
                          </a:schemeClr>
                        </a:solidFill>
                        <a:effectLst/>
                        <a:latin typeface="Merriweather"/>
                      </a:endParaRPr>
                    </a:p>
                  </a:txBody>
                  <a:tcPr marL="20514" marR="43959" marT="14653" marB="14653" anchor="ctr"/>
                </a:tc>
                <a:tc>
                  <a:txBody>
                    <a:bodyPr/>
                    <a:lstStyle/>
                    <a:p>
                      <a:pPr algn="l"/>
                      <a:r>
                        <a:rPr lang="fr-FR" sz="1800" dirty="0">
                          <a:effectLst/>
                        </a:rPr>
                        <a:t>Le service est down ou en maintenance. Statu temporaire, en général.</a:t>
                      </a:r>
                      <a:endParaRPr lang="fr-FR" sz="1800" dirty="0">
                        <a:effectLst/>
                        <a:latin typeface="Merriweather"/>
                      </a:endParaRPr>
                    </a:p>
                  </a:txBody>
                  <a:tcPr marL="20514" marR="43959" marT="14653" marB="14653" anchor="ctr"/>
                </a:tc>
                <a:extLst>
                  <a:ext uri="{0D108BD9-81ED-4DB2-BD59-A6C34878D82A}">
                    <a16:rowId xmlns:a16="http://schemas.microsoft.com/office/drawing/2014/main" val="2175751435"/>
                  </a:ext>
                </a:extLst>
              </a:tr>
            </a:tbl>
          </a:graphicData>
        </a:graphic>
      </p:graphicFrame>
    </p:spTree>
    <p:extLst>
      <p:ext uri="{BB962C8B-B14F-4D97-AF65-F5344CB8AC3E}">
        <p14:creationId xmlns:p14="http://schemas.microsoft.com/office/powerpoint/2010/main" val="14067562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23204"/>
            <a:ext cx="10515600" cy="1325563"/>
          </a:xfrm>
        </p:spPr>
        <p:txBody>
          <a:bodyPr/>
          <a:lstStyle/>
          <a:p>
            <a:r>
              <a:rPr lang="fr-FR" dirty="0"/>
              <a:t>Les verbes/méthodes HTTP 1.1</a:t>
            </a:r>
          </a:p>
        </p:txBody>
      </p:sp>
      <p:sp>
        <p:nvSpPr>
          <p:cNvPr id="4" name="Espace réservé du contenu 3"/>
          <p:cNvSpPr>
            <a:spLocks noGrp="1"/>
          </p:cNvSpPr>
          <p:nvPr>
            <p:ph idx="1"/>
          </p:nvPr>
        </p:nvSpPr>
        <p:spPr>
          <a:xfrm>
            <a:off x="838200" y="1175900"/>
            <a:ext cx="10515600" cy="5543550"/>
          </a:xfrm>
        </p:spPr>
        <p:txBody>
          <a:bodyPr>
            <a:normAutofit fontScale="77500" lnSpcReduction="20000"/>
          </a:bodyPr>
          <a:lstStyle/>
          <a:p>
            <a:r>
              <a:rPr lang="en-US" b="1" dirty="0">
                <a:solidFill>
                  <a:schemeClr val="bg1">
                    <a:lumMod val="75000"/>
                  </a:schemeClr>
                </a:solidFill>
              </a:rPr>
              <a:t>CONNECT</a:t>
            </a:r>
            <a:r>
              <a:rPr lang="en-US" dirty="0">
                <a:solidFill>
                  <a:schemeClr val="bg1">
                    <a:lumMod val="75000"/>
                  </a:schemeClr>
                </a:solidFill>
              </a:rPr>
              <a:t> : The HTTP CONNECT method starts two-way communications with the requested resource. It can be used to open a tunnel.</a:t>
            </a:r>
          </a:p>
          <a:p>
            <a:r>
              <a:rPr lang="en-US" b="1" dirty="0">
                <a:solidFill>
                  <a:schemeClr val="accent1">
                    <a:lumMod val="50000"/>
                  </a:schemeClr>
                </a:solidFill>
              </a:rPr>
              <a:t>DELETE</a:t>
            </a:r>
            <a:r>
              <a:rPr lang="en-US" dirty="0">
                <a:solidFill>
                  <a:schemeClr val="accent1">
                    <a:lumMod val="50000"/>
                  </a:schemeClr>
                </a:solidFill>
              </a:rPr>
              <a:t> : The HTTP GET method requests a representation of the specified resource. Requests using GET should only retrieve data.</a:t>
            </a:r>
          </a:p>
          <a:p>
            <a:r>
              <a:rPr lang="en-US" b="1" dirty="0">
                <a:solidFill>
                  <a:schemeClr val="accent1">
                    <a:lumMod val="50000"/>
                  </a:schemeClr>
                </a:solidFill>
              </a:rPr>
              <a:t>GET</a:t>
            </a:r>
            <a:r>
              <a:rPr lang="en-US" dirty="0">
                <a:solidFill>
                  <a:schemeClr val="accent1">
                    <a:lumMod val="50000"/>
                  </a:schemeClr>
                </a:solidFill>
              </a:rPr>
              <a:t> : The HTTP GET method requests a representation of the specified resource. Requests using GET should only retrieve data.</a:t>
            </a:r>
          </a:p>
          <a:p>
            <a:r>
              <a:rPr lang="en-US" b="1" dirty="0">
                <a:solidFill>
                  <a:schemeClr val="bg1">
                    <a:lumMod val="75000"/>
                  </a:schemeClr>
                </a:solidFill>
              </a:rPr>
              <a:t>HEAD</a:t>
            </a:r>
            <a:r>
              <a:rPr lang="en-US" dirty="0">
                <a:solidFill>
                  <a:schemeClr val="bg1">
                    <a:lumMod val="75000"/>
                  </a:schemeClr>
                </a:solidFill>
              </a:rPr>
              <a:t> : The HTTP HEAD method requests the headers that are returned if the specified resource would be requested with an HTTP GET method. Such a request can be done before deciding to download a large resource to save bandwidth, for example.</a:t>
            </a:r>
          </a:p>
          <a:p>
            <a:r>
              <a:rPr lang="en-US" b="1" dirty="0">
                <a:solidFill>
                  <a:srgbClr val="92D050"/>
                </a:solidFill>
              </a:rPr>
              <a:t>OPTIONS</a:t>
            </a:r>
            <a:r>
              <a:rPr lang="en-US" dirty="0">
                <a:solidFill>
                  <a:srgbClr val="92D050"/>
                </a:solidFill>
              </a:rPr>
              <a:t> : The HTTP OPTIONS method is used to describe the communication options for the target resource. The client can specify a specific URL for the OPTIONS method, or an asterisk (*) to refer to the entire server.</a:t>
            </a:r>
          </a:p>
          <a:p>
            <a:r>
              <a:rPr lang="en-US" b="1" dirty="0">
                <a:solidFill>
                  <a:schemeClr val="accent1">
                    <a:lumMod val="50000"/>
                  </a:schemeClr>
                </a:solidFill>
              </a:rPr>
              <a:t>PATCH</a:t>
            </a:r>
            <a:r>
              <a:rPr lang="en-US" dirty="0">
                <a:solidFill>
                  <a:schemeClr val="accent1">
                    <a:lumMod val="50000"/>
                  </a:schemeClr>
                </a:solidFill>
              </a:rPr>
              <a:t> : The HTTP PATCH request method applies partial modifications to a resource.</a:t>
            </a:r>
          </a:p>
          <a:p>
            <a:r>
              <a:rPr lang="en-US" b="1" dirty="0">
                <a:solidFill>
                  <a:schemeClr val="accent1">
                    <a:lumMod val="50000"/>
                  </a:schemeClr>
                </a:solidFill>
              </a:rPr>
              <a:t>POST</a:t>
            </a:r>
            <a:r>
              <a:rPr lang="en-US" dirty="0">
                <a:solidFill>
                  <a:schemeClr val="accent1">
                    <a:lumMod val="50000"/>
                  </a:schemeClr>
                </a:solidFill>
              </a:rPr>
              <a:t> : The HTTP POST method sends data to the server. The type of the body of the request is indicated by the Content-Type header.</a:t>
            </a:r>
          </a:p>
          <a:p>
            <a:r>
              <a:rPr lang="en-US" b="1" i="1" dirty="0">
                <a:solidFill>
                  <a:schemeClr val="accent1">
                    <a:lumMod val="50000"/>
                  </a:schemeClr>
                </a:solidFill>
              </a:rPr>
              <a:t>PUT</a:t>
            </a:r>
            <a:r>
              <a:rPr lang="en-US" dirty="0">
                <a:solidFill>
                  <a:schemeClr val="accent1">
                    <a:lumMod val="50000"/>
                  </a:schemeClr>
                </a:solidFill>
              </a:rPr>
              <a:t> : The HTTP PUT request method creates a new resource or replaces a representation of the target resource with the request payload.</a:t>
            </a:r>
          </a:p>
          <a:p>
            <a:r>
              <a:rPr lang="en-US" b="1" dirty="0">
                <a:solidFill>
                  <a:schemeClr val="bg1">
                    <a:lumMod val="75000"/>
                  </a:schemeClr>
                </a:solidFill>
              </a:rPr>
              <a:t>Trace</a:t>
            </a:r>
            <a:r>
              <a:rPr lang="en-US" dirty="0">
                <a:solidFill>
                  <a:schemeClr val="bg1">
                    <a:lumMod val="75000"/>
                  </a:schemeClr>
                </a:solidFill>
              </a:rPr>
              <a:t> </a:t>
            </a:r>
          </a:p>
        </p:txBody>
      </p:sp>
      <p:sp>
        <p:nvSpPr>
          <p:cNvPr id="5" name="Rectangle 4">
            <a:extLst>
              <a:ext uri="{FF2B5EF4-FFF2-40B4-BE49-F238E27FC236}">
                <a16:creationId xmlns:a16="http://schemas.microsoft.com/office/drawing/2014/main" id="{DCF2D992-A8D1-48F7-B375-7AD5741102DA}"/>
              </a:ext>
            </a:extLst>
          </p:cNvPr>
          <p:cNvSpPr/>
          <p:nvPr/>
        </p:nvSpPr>
        <p:spPr>
          <a:xfrm>
            <a:off x="0" y="6488668"/>
            <a:ext cx="7591167" cy="369332"/>
          </a:xfrm>
          <a:prstGeom prst="rect">
            <a:avLst/>
          </a:prstGeom>
        </p:spPr>
        <p:txBody>
          <a:bodyPr wrap="square">
            <a:spAutoFit/>
          </a:bodyPr>
          <a:lstStyle/>
          <a:p>
            <a:r>
              <a:rPr lang="fr-FR" dirty="0">
                <a:hlinkClick r:id="rId2"/>
              </a:rPr>
              <a:t>https://developer.mozilla.org/fr/docs/Web/HTTP/M%C3%A9thode</a:t>
            </a:r>
            <a:endParaRPr lang="fr-FR" dirty="0"/>
          </a:p>
        </p:txBody>
      </p:sp>
    </p:spTree>
    <p:extLst>
      <p:ext uri="{BB962C8B-B14F-4D97-AF65-F5344CB8AC3E}">
        <p14:creationId xmlns:p14="http://schemas.microsoft.com/office/powerpoint/2010/main" val="16009132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296923"/>
            <a:ext cx="10515600" cy="1325563"/>
          </a:xfrm>
        </p:spPr>
        <p:txBody>
          <a:bodyPr/>
          <a:lstStyle/>
          <a:p>
            <a:r>
              <a:rPr lang="fr-FR" dirty="0"/>
              <a:t>Relation entre l'URL et les méthodes HTTP</a:t>
            </a:r>
          </a:p>
        </p:txBody>
      </p:sp>
      <p:graphicFrame>
        <p:nvGraphicFramePr>
          <p:cNvPr id="9" name="Espace réservé du contenu 8"/>
          <p:cNvGraphicFramePr>
            <a:graphicFrameLocks noGrp="1"/>
          </p:cNvGraphicFramePr>
          <p:nvPr>
            <p:ph idx="1"/>
            <p:extLst>
              <p:ext uri="{D42A27DB-BD31-4B8C-83A1-F6EECF244321}">
                <p14:modId xmlns:p14="http://schemas.microsoft.com/office/powerpoint/2010/main" val="2253268614"/>
              </p:ext>
            </p:extLst>
          </p:nvPr>
        </p:nvGraphicFramePr>
        <p:xfrm>
          <a:off x="0" y="700088"/>
          <a:ext cx="12192000" cy="5788580"/>
        </p:xfrm>
        <a:graphic>
          <a:graphicData uri="http://schemas.openxmlformats.org/drawingml/2006/table">
            <a:tbl>
              <a:tblPr/>
              <a:tblGrid>
                <a:gridCol w="2032000">
                  <a:extLst>
                    <a:ext uri="{9D8B030D-6E8A-4147-A177-3AD203B41FA5}">
                      <a16:colId xmlns:a16="http://schemas.microsoft.com/office/drawing/2014/main" val="3117594713"/>
                    </a:ext>
                  </a:extLst>
                </a:gridCol>
                <a:gridCol w="2032000">
                  <a:extLst>
                    <a:ext uri="{9D8B030D-6E8A-4147-A177-3AD203B41FA5}">
                      <a16:colId xmlns:a16="http://schemas.microsoft.com/office/drawing/2014/main" val="285115284"/>
                    </a:ext>
                  </a:extLst>
                </a:gridCol>
                <a:gridCol w="1608138">
                  <a:extLst>
                    <a:ext uri="{9D8B030D-6E8A-4147-A177-3AD203B41FA5}">
                      <a16:colId xmlns:a16="http://schemas.microsoft.com/office/drawing/2014/main" val="2414570004"/>
                    </a:ext>
                  </a:extLst>
                </a:gridCol>
                <a:gridCol w="2671762">
                  <a:extLst>
                    <a:ext uri="{9D8B030D-6E8A-4147-A177-3AD203B41FA5}">
                      <a16:colId xmlns:a16="http://schemas.microsoft.com/office/drawing/2014/main" val="1500161443"/>
                    </a:ext>
                  </a:extLst>
                </a:gridCol>
                <a:gridCol w="2028825">
                  <a:extLst>
                    <a:ext uri="{9D8B030D-6E8A-4147-A177-3AD203B41FA5}">
                      <a16:colId xmlns:a16="http://schemas.microsoft.com/office/drawing/2014/main" val="3863902547"/>
                    </a:ext>
                  </a:extLst>
                </a:gridCol>
                <a:gridCol w="1819275">
                  <a:extLst>
                    <a:ext uri="{9D8B030D-6E8A-4147-A177-3AD203B41FA5}">
                      <a16:colId xmlns:a16="http://schemas.microsoft.com/office/drawing/2014/main" val="2633700080"/>
                    </a:ext>
                  </a:extLst>
                </a:gridCol>
              </a:tblGrid>
              <a:tr h="394507">
                <a:tc gridSpan="6">
                  <a:txBody>
                    <a:bodyPr/>
                    <a:lstStyle/>
                    <a:p>
                      <a:pPr algn="ctr"/>
                      <a:r>
                        <a:rPr lang="fr-FR" sz="2000" b="1" dirty="0">
                          <a:solidFill>
                            <a:schemeClr val="accent1">
                              <a:lumMod val="50000"/>
                            </a:schemeClr>
                          </a:solidFill>
                        </a:rPr>
                        <a:t>Méthodes HTTP</a:t>
                      </a:r>
                    </a:p>
                  </a:txBody>
                  <a:tcPr marL="75023" marR="75023" marT="37512" marB="37512" anchor="ctr">
                    <a:solidFill>
                      <a:srgbClr val="F8F9FA"/>
                    </a:solidFill>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3641930373"/>
                  </a:ext>
                </a:extLst>
              </a:tr>
              <a:tr h="394507">
                <a:tc>
                  <a:txBody>
                    <a:bodyPr/>
                    <a:lstStyle/>
                    <a:p>
                      <a:pPr algn="ctr"/>
                      <a:r>
                        <a:rPr lang="fr-FR" sz="2000" dirty="0">
                          <a:effectLst/>
                        </a:rPr>
                        <a:t>URL</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GET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PUT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POST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PATCH</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DELETE</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1128694325"/>
                  </a:ext>
                </a:extLst>
              </a:tr>
              <a:tr h="2357321">
                <a:tc>
                  <a:txBody>
                    <a:bodyPr/>
                    <a:lstStyle/>
                    <a:p>
                      <a:pPr algn="ctr"/>
                      <a:r>
                        <a:rPr lang="fr-FR" sz="2000" dirty="0">
                          <a:effectLst/>
                        </a:rPr>
                        <a:t>Collection, telle que </a:t>
                      </a:r>
                    </a:p>
                    <a:p>
                      <a:pPr algn="ctr"/>
                      <a:r>
                        <a:rPr lang="fr-FR" sz="2000" dirty="0">
                          <a:effectLst/>
                          <a:hlinkClick r:id="rId2"/>
                        </a:rPr>
                        <a:t>http://api.exemple.com/ressources</a:t>
                      </a:r>
                      <a:endParaRPr lang="fr-FR" sz="2000" dirty="0">
                        <a:effectLst/>
                      </a:endParaRPr>
                    </a:p>
                    <a:p>
                      <a:pPr algn="ctr"/>
                      <a:endParaRPr lang="fr-FR" sz="2000" dirty="0">
                        <a:effectLst/>
                      </a:endParaRPr>
                    </a:p>
                    <a:p>
                      <a:pPr algn="ctr"/>
                      <a:endParaRPr lang="fr-FR" sz="2000" dirty="0">
                        <a:effectLst/>
                      </a:endParaRPr>
                    </a:p>
                    <a:p>
                      <a:pPr algn="ctr"/>
                      <a:endParaRPr lang="fr-FR" sz="2000" dirty="0">
                        <a:effectLst/>
                      </a:endParaRP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fr-FR" sz="1800" b="1" dirty="0">
                          <a:effectLst/>
                        </a:rPr>
                        <a:t>Liste</a:t>
                      </a:r>
                      <a:r>
                        <a:rPr lang="fr-FR" sz="1800" dirty="0">
                          <a:effectLst/>
                        </a:rPr>
                        <a:t> les </a:t>
                      </a:r>
                      <a:r>
                        <a:rPr lang="fr-FR" sz="1800" dirty="0" err="1">
                          <a:effectLst/>
                        </a:rPr>
                        <a:t>URIs</a:t>
                      </a:r>
                      <a:r>
                        <a:rPr lang="fr-FR" sz="1800" dirty="0">
                          <a:effectLst/>
                        </a:rPr>
                        <a:t> et peut-être d'autres détails des membres de la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Remplace</a:t>
                      </a:r>
                      <a:r>
                        <a:rPr lang="fr-FR" sz="1800" dirty="0">
                          <a:effectLst/>
                        </a:rPr>
                        <a:t> la collection entière par une autre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Crée</a:t>
                      </a:r>
                      <a:r>
                        <a:rPr lang="fr-FR" sz="1800" dirty="0">
                          <a:effectLst/>
                        </a:rPr>
                        <a:t> une nouvelle entrée dans la collection. L'URI de la nouvelle entrée est assignée automatiquement et est retournée par cette opération dans le http Header « Location ».</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b="1" dirty="0"/>
                        <a:t>Met à jour</a:t>
                      </a:r>
                      <a:r>
                        <a:rPr lang="fr-FR" dirty="0"/>
                        <a:t> des ressources partielles.</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Supprime</a:t>
                      </a:r>
                      <a:r>
                        <a:rPr lang="fr-FR" sz="1800" dirty="0">
                          <a:effectLst/>
                        </a:rPr>
                        <a:t> l'entière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290488617"/>
                  </a:ext>
                </a:extLst>
              </a:tr>
              <a:tr h="2642245">
                <a:tc>
                  <a:txBody>
                    <a:bodyPr/>
                    <a:lstStyle/>
                    <a:p>
                      <a:pPr algn="ctr"/>
                      <a:r>
                        <a:rPr lang="fr-FR" sz="2000" dirty="0">
                          <a:effectLst/>
                        </a:rPr>
                        <a:t>Élément, tel que </a:t>
                      </a:r>
                    </a:p>
                    <a:p>
                      <a:pPr algn="ctr"/>
                      <a:r>
                        <a:rPr lang="fr-FR" sz="2000" dirty="0">
                          <a:effectLst/>
                          <a:hlinkClick r:id="rId3"/>
                        </a:rPr>
                        <a:t>http://api.exemple.com/ressources/item17</a:t>
                      </a:r>
                      <a:endParaRPr lang="fr-FR" sz="2000" dirty="0">
                        <a:effectLst/>
                      </a:endParaRP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fr-FR" sz="1800" b="1">
                          <a:effectLst/>
                        </a:rPr>
                        <a:t>Récupérer</a:t>
                      </a:r>
                      <a:r>
                        <a:rPr lang="fr-FR" sz="1800">
                          <a:effectLst/>
                        </a:rPr>
                        <a:t> une représentation du membre adressé de la collection, exprimé dans un type de média Internet approprié.</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Remplace</a:t>
                      </a:r>
                      <a:r>
                        <a:rPr lang="fr-FR" sz="1800" dirty="0">
                          <a:effectLst/>
                        </a:rPr>
                        <a:t> le membre adressé de la collection, ou s'il n'existe pas, le </a:t>
                      </a:r>
                      <a:r>
                        <a:rPr lang="fr-FR" sz="1800" b="1" dirty="0">
                          <a:effectLst/>
                        </a:rPr>
                        <a:t>créer</a:t>
                      </a:r>
                      <a:r>
                        <a:rPr lang="fr-FR" sz="1800" dirty="0">
                          <a:effectLst/>
                        </a:rPr>
                        <a: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dirty="0">
                          <a:effectLst/>
                        </a:rPr>
                        <a:t>Généralement non utilisée. Elle Traite le membre adressé en tant que collection à part entière et </a:t>
                      </a:r>
                      <a:r>
                        <a:rPr lang="fr-FR" sz="1800" b="1" dirty="0">
                          <a:effectLst/>
                        </a:rPr>
                        <a:t>créer</a:t>
                      </a:r>
                      <a:r>
                        <a:rPr lang="fr-FR" sz="1800" dirty="0">
                          <a:effectLst/>
                        </a:rPr>
                        <a:t> une nouvelle entrée en son sein.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Met à jour</a:t>
                      </a:r>
                      <a:r>
                        <a:rPr lang="fr-FR" dirty="0"/>
                        <a:t> des ressources partielles. Par exemple, lorsque vous avez seulement besoin de mettre à jour quelques champ de la ressource</a:t>
                      </a:r>
                      <a:r>
                        <a:rPr lang="fr-FR" sz="1800" dirty="0">
                          <a:effectLst/>
                        </a:rPr>
                        <a: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Supprime</a:t>
                      </a:r>
                      <a:r>
                        <a:rPr lang="fr-FR" sz="1800" dirty="0">
                          <a:effectLst/>
                        </a:rPr>
                        <a:t> le membre adressé de la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9485881"/>
                  </a:ext>
                </a:extLst>
              </a:tr>
            </a:tbl>
          </a:graphicData>
        </a:graphic>
      </p:graphicFrame>
      <p:sp>
        <p:nvSpPr>
          <p:cNvPr id="4" name="Rectangle 3">
            <a:extLst>
              <a:ext uri="{FF2B5EF4-FFF2-40B4-BE49-F238E27FC236}">
                <a16:creationId xmlns:a16="http://schemas.microsoft.com/office/drawing/2014/main" id="{101AE1C9-3910-4854-B273-416E44C285E3}"/>
              </a:ext>
            </a:extLst>
          </p:cNvPr>
          <p:cNvSpPr/>
          <p:nvPr/>
        </p:nvSpPr>
        <p:spPr>
          <a:xfrm>
            <a:off x="838200" y="6488668"/>
            <a:ext cx="5929637" cy="646331"/>
          </a:xfrm>
          <a:prstGeom prst="rect">
            <a:avLst/>
          </a:prstGeom>
        </p:spPr>
        <p:txBody>
          <a:bodyPr wrap="none">
            <a:spAutoFit/>
          </a:bodyPr>
          <a:lstStyle/>
          <a:p>
            <a:r>
              <a:rPr lang="fr-FR" dirty="0">
                <a:hlinkClick r:id="rId4"/>
              </a:rPr>
              <a:t>https://fr.wikipedia.org/wiki/Representational_state_transfer</a:t>
            </a:r>
            <a:endParaRPr lang="fr-FR" dirty="0"/>
          </a:p>
          <a:p>
            <a:endParaRPr lang="fr-FR" dirty="0"/>
          </a:p>
        </p:txBody>
      </p:sp>
    </p:spTree>
    <p:extLst>
      <p:ext uri="{BB962C8B-B14F-4D97-AF65-F5344CB8AC3E}">
        <p14:creationId xmlns:p14="http://schemas.microsoft.com/office/powerpoint/2010/main" val="38618498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Méthodes HTTP</a:t>
            </a:r>
          </a:p>
        </p:txBody>
      </p:sp>
      <p:graphicFrame>
        <p:nvGraphicFramePr>
          <p:cNvPr id="11" name="Tableau 10"/>
          <p:cNvGraphicFramePr>
            <a:graphicFrameLocks noGrp="1"/>
          </p:cNvGraphicFramePr>
          <p:nvPr>
            <p:extLst>
              <p:ext uri="{D42A27DB-BD31-4B8C-83A1-F6EECF244321}">
                <p14:modId xmlns:p14="http://schemas.microsoft.com/office/powerpoint/2010/main" val="423566007"/>
              </p:ext>
            </p:extLst>
          </p:nvPr>
        </p:nvGraphicFramePr>
        <p:xfrm>
          <a:off x="3659979" y="2739228"/>
          <a:ext cx="2971801" cy="2918569"/>
        </p:xfrm>
        <a:graphic>
          <a:graphicData uri="http://schemas.openxmlformats.org/drawingml/2006/table">
            <a:tbl>
              <a:tblPr/>
              <a:tblGrid>
                <a:gridCol w="2012159">
                  <a:extLst>
                    <a:ext uri="{9D8B030D-6E8A-4147-A177-3AD203B41FA5}">
                      <a16:colId xmlns:a16="http://schemas.microsoft.com/office/drawing/2014/main" val="3264085208"/>
                    </a:ext>
                  </a:extLst>
                </a:gridCol>
                <a:gridCol w="959642">
                  <a:extLst>
                    <a:ext uri="{9D8B030D-6E8A-4147-A177-3AD203B41FA5}">
                      <a16:colId xmlns:a16="http://schemas.microsoft.com/office/drawing/2014/main" val="404041639"/>
                    </a:ext>
                  </a:extLst>
                </a:gridCol>
              </a:tblGrid>
              <a:tr h="402937">
                <a:tc>
                  <a:txBody>
                    <a:bodyPr/>
                    <a:lstStyle/>
                    <a:p>
                      <a:pPr algn="l" fontAlgn="t"/>
                      <a:r>
                        <a:rPr lang="fr-FR" b="1">
                          <a:effectLst/>
                        </a:rPr>
                        <a:t>Request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1090801482"/>
                  </a:ext>
                </a:extLst>
              </a:tr>
              <a:tr h="396584">
                <a:tc>
                  <a:txBody>
                    <a:bodyPr/>
                    <a:lstStyle/>
                    <a:p>
                      <a:pPr algn="l" fontAlgn="t"/>
                      <a:r>
                        <a:rPr lang="fr-FR" b="1" dirty="0" err="1">
                          <a:effectLst/>
                        </a:rPr>
                        <a:t>Successful</a:t>
                      </a:r>
                      <a:r>
                        <a:rPr lang="fr-FR" b="1" dirty="0">
                          <a:effectLst/>
                        </a:rPr>
                        <a:t> </a:t>
                      </a:r>
                      <a:r>
                        <a:rPr lang="fr-FR" b="1" dirty="0" err="1">
                          <a:effectLst/>
                        </a:rPr>
                        <a:t>response</a:t>
                      </a:r>
                      <a:r>
                        <a:rPr lang="fr-FR" b="1" dirty="0">
                          <a:effectLst/>
                        </a:rPr>
                        <a:t>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244492981"/>
                  </a:ext>
                </a:extLst>
              </a:tr>
              <a:tr h="396584">
                <a:tc>
                  <a:txBody>
                    <a:bodyPr/>
                    <a:lstStyle/>
                    <a:p>
                      <a:pPr algn="l" fontAlgn="t"/>
                      <a:r>
                        <a:rPr lang="fr-FR" b="1"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630656644"/>
                  </a:ext>
                </a:extLst>
              </a:tr>
              <a:tr h="396584">
                <a:tc>
                  <a:txBody>
                    <a:bodyPr/>
                    <a:lstStyle/>
                    <a:p>
                      <a:pPr algn="l" fontAlgn="t"/>
                      <a:r>
                        <a:rPr lang="fr-FR" b="1"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Yes</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2483032147"/>
                  </a:ext>
                </a:extLst>
              </a:tr>
              <a:tr h="396584">
                <a:tc>
                  <a:txBody>
                    <a:bodyPr/>
                    <a:lstStyle/>
                    <a:p>
                      <a:pPr algn="l" fontAlgn="t"/>
                      <a:r>
                        <a:rPr lang="fr-FR" b="1"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dirty="0">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1396656525"/>
                  </a:ext>
                </a:extLst>
              </a:tr>
              <a:tr h="396584">
                <a:tc>
                  <a:txBody>
                    <a:bodyPr/>
                    <a:lstStyle/>
                    <a:p>
                      <a:pPr algn="l" fontAlgn="t"/>
                      <a:r>
                        <a:rPr lang="fr-FR" b="1">
                          <a:effectLst/>
                        </a:rPr>
                        <a:t>Allowed in </a:t>
                      </a:r>
                      <a:r>
                        <a:rPr lang="fr-FR" b="1" u="none" strike="noStrike">
                          <a:solidFill>
                            <a:srgbClr val="217AC0"/>
                          </a:solidFill>
                          <a:effectLst/>
                          <a:hlinkClick r:id="rId5"/>
                        </a:rPr>
                        <a:t>HTML forms</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marL="0" algn="l" defTabSz="914400" rtl="0" eaLnBrk="1" fontAlgn="t" latinLnBrk="0" hangingPunct="1"/>
                      <a:r>
                        <a:rPr lang="fr-FR" sz="1800" kern="1200" dirty="0">
                          <a:solidFill>
                            <a:schemeClr val="tx1"/>
                          </a:solidFill>
                          <a:effectLst/>
                          <a:latin typeface="+mn-lt"/>
                          <a:ea typeface="+mn-ea"/>
                          <a:cs typeface="+mn-cs"/>
                        </a:rPr>
                        <a:t>No</a:t>
                      </a:r>
                    </a:p>
                  </a:txBody>
                  <a:tcPr>
                    <a:lnL w="12700" cap="flat" cmpd="sng" algn="ctr">
                      <a:solidFill>
                        <a:srgbClr val="E0E0DC"/>
                      </a:solidFill>
                      <a:prstDash val="solid"/>
                      <a:round/>
                      <a:headEnd type="none" w="med" len="med"/>
                      <a:tailEnd type="none" w="med" len="med"/>
                    </a:lnL>
                    <a:lnT w="12700" cap="flat" cmpd="sng" algn="ctr">
                      <a:solidFill>
                        <a:srgbClr val="E0E0DC"/>
                      </a:solidFill>
                      <a:prstDash val="solid"/>
                      <a:round/>
                      <a:headEnd type="none" w="med" len="med"/>
                      <a:tailEnd type="none" w="med" len="med"/>
                    </a:lnT>
                  </a:tcPr>
                </a:tc>
                <a:extLst>
                  <a:ext uri="{0D108BD9-81ED-4DB2-BD59-A6C34878D82A}">
                    <a16:rowId xmlns:a16="http://schemas.microsoft.com/office/drawing/2014/main" val="3143158023"/>
                  </a:ext>
                </a:extLst>
              </a:tr>
            </a:tbl>
          </a:graphicData>
        </a:graphic>
      </p:graphicFrame>
      <p:graphicFrame>
        <p:nvGraphicFramePr>
          <p:cNvPr id="12" name="Tableau 11"/>
          <p:cNvGraphicFramePr>
            <a:graphicFrameLocks noGrp="1"/>
          </p:cNvGraphicFramePr>
          <p:nvPr>
            <p:extLst>
              <p:ext uri="{D42A27DB-BD31-4B8C-83A1-F6EECF244321}">
                <p14:modId xmlns:p14="http://schemas.microsoft.com/office/powerpoint/2010/main" val="2731723487"/>
              </p:ext>
            </p:extLst>
          </p:nvPr>
        </p:nvGraphicFramePr>
        <p:xfrm>
          <a:off x="322654" y="2739228"/>
          <a:ext cx="2934896" cy="3016992"/>
        </p:xfrm>
        <a:graphic>
          <a:graphicData uri="http://schemas.openxmlformats.org/drawingml/2006/table">
            <a:tbl>
              <a:tblPr/>
              <a:tblGrid>
                <a:gridCol w="2063359">
                  <a:extLst>
                    <a:ext uri="{9D8B030D-6E8A-4147-A177-3AD203B41FA5}">
                      <a16:colId xmlns:a16="http://schemas.microsoft.com/office/drawing/2014/main" val="2094983640"/>
                    </a:ext>
                  </a:extLst>
                </a:gridCol>
                <a:gridCol w="871537">
                  <a:extLst>
                    <a:ext uri="{9D8B030D-6E8A-4147-A177-3AD203B41FA5}">
                      <a16:colId xmlns:a16="http://schemas.microsoft.com/office/drawing/2014/main" val="837741131"/>
                    </a:ext>
                  </a:extLst>
                </a:gridCol>
              </a:tblGrid>
              <a:tr h="422778">
                <a:tc>
                  <a:txBody>
                    <a:bodyPr/>
                    <a:lstStyle/>
                    <a:p>
                      <a:pPr algn="l" fontAlgn="t"/>
                      <a:r>
                        <a:rPr lang="fr-FR" b="1">
                          <a:effectLst/>
                        </a:rPr>
                        <a:t>Request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dirty="0">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4245300873"/>
                  </a:ext>
                </a:extLst>
              </a:tr>
              <a:tr h="422778">
                <a:tc>
                  <a:txBody>
                    <a:bodyPr/>
                    <a:lstStyle/>
                    <a:p>
                      <a:pPr algn="l" fontAlgn="t"/>
                      <a:r>
                        <a:rPr lang="fr-FR" b="1">
                          <a:effectLst/>
                        </a:rPr>
                        <a:t>Successful response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dirty="0" err="1">
                          <a:effectLst/>
                        </a:rPr>
                        <a:t>Yes</a:t>
                      </a:r>
                      <a:endParaRPr lang="fr-FR" dirty="0">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3228432072"/>
                  </a:ext>
                </a:extLst>
              </a:tr>
              <a:tr h="422778">
                <a:tc>
                  <a:txBody>
                    <a:bodyPr/>
                    <a:lstStyle/>
                    <a:p>
                      <a:pPr algn="l" fontAlgn="t"/>
                      <a:r>
                        <a:rPr lang="fr-FR" b="1"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Yes</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2431208651"/>
                  </a:ext>
                </a:extLst>
              </a:tr>
              <a:tr h="422778">
                <a:tc>
                  <a:txBody>
                    <a:bodyPr/>
                    <a:lstStyle/>
                    <a:p>
                      <a:pPr algn="l" fontAlgn="t"/>
                      <a:r>
                        <a:rPr lang="fr-FR" b="1"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Yes</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1309066415"/>
                  </a:ext>
                </a:extLst>
              </a:tr>
              <a:tr h="422778">
                <a:tc>
                  <a:txBody>
                    <a:bodyPr/>
                    <a:lstStyle/>
                    <a:p>
                      <a:pPr algn="l" fontAlgn="t"/>
                      <a:r>
                        <a:rPr lang="fr-FR" b="1"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Yes</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3784235582"/>
                  </a:ext>
                </a:extLst>
              </a:tr>
              <a:tr h="422778">
                <a:tc>
                  <a:txBody>
                    <a:bodyPr/>
                    <a:lstStyle/>
                    <a:p>
                      <a:pPr algn="l" fontAlgn="t"/>
                      <a:r>
                        <a:rPr lang="fr-FR" b="1">
                          <a:effectLst/>
                        </a:rPr>
                        <a:t>Allowed in HTML forms</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dirty="0" err="1">
                          <a:effectLst/>
                        </a:rPr>
                        <a:t>Yes</a:t>
                      </a:r>
                      <a:endParaRPr lang="fr-FR" dirty="0">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3016183241"/>
                  </a:ext>
                </a:extLst>
              </a:tr>
            </a:tbl>
          </a:graphicData>
        </a:graphic>
      </p:graphicFrame>
      <p:sp>
        <p:nvSpPr>
          <p:cNvPr id="14" name="Rectangle 3"/>
          <p:cNvSpPr>
            <a:spLocks noChangeArrowheads="1"/>
          </p:cNvSpPr>
          <p:nvPr/>
        </p:nvSpPr>
        <p:spPr bwMode="auto">
          <a:xfrm>
            <a:off x="280987" y="1684176"/>
            <a:ext cx="2976563" cy="61196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GET /index.html</a:t>
            </a:r>
            <a:r>
              <a:rPr kumimoji="0" lang="fr-FR" altLang="fr-FR" sz="2800" b="0" i="0" u="none" strike="noStrike" cap="none" normalizeH="0" baseline="0" dirty="0">
                <a:ln>
                  <a:noFill/>
                </a:ln>
                <a:solidFill>
                  <a:schemeClr val="tx1"/>
                </a:solidFill>
                <a:effectLst/>
              </a:rPr>
              <a:t>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sp>
        <p:nvSpPr>
          <p:cNvPr id="15" name="Rectangle 4"/>
          <p:cNvSpPr>
            <a:spLocks noChangeArrowheads="1"/>
          </p:cNvSpPr>
          <p:nvPr/>
        </p:nvSpPr>
        <p:spPr bwMode="auto">
          <a:xfrm>
            <a:off x="3659979" y="1569872"/>
            <a:ext cx="2971801" cy="796635"/>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DELETE /file.html HTTP/1.1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sp>
        <p:nvSpPr>
          <p:cNvPr id="3" name="Rectangle 2"/>
          <p:cNvSpPr/>
          <p:nvPr/>
        </p:nvSpPr>
        <p:spPr>
          <a:xfrm>
            <a:off x="6900859" y="1288950"/>
            <a:ext cx="5010154" cy="3785652"/>
          </a:xfrm>
          <a:prstGeom prst="rect">
            <a:avLst/>
          </a:prstGeom>
        </p:spPr>
        <p:txBody>
          <a:bodyPr wrap="square">
            <a:spAutoFit/>
          </a:bodyPr>
          <a:lstStyle/>
          <a:p>
            <a:r>
              <a:rPr lang="fr-FR" sz="2400" dirty="0">
                <a:solidFill>
                  <a:srgbClr val="222222"/>
                </a:solidFill>
                <a:latin typeface="Arial" panose="020B0604020202020204" pitchFamily="34" charset="0"/>
              </a:rPr>
              <a:t>En </a:t>
            </a:r>
            <a:r>
              <a:rPr lang="fr-FR" sz="2400" dirty="0">
                <a:solidFill>
                  <a:srgbClr val="0B0080"/>
                </a:solidFill>
                <a:latin typeface="Arial" panose="020B0604020202020204" pitchFamily="34" charset="0"/>
                <a:hlinkClick r:id="rId6" tooltip="Mathématiques"/>
              </a:rPr>
              <a:t>mathématiques</a:t>
            </a:r>
            <a:r>
              <a:rPr lang="fr-FR" sz="2400" dirty="0">
                <a:solidFill>
                  <a:srgbClr val="222222"/>
                </a:solidFill>
                <a:latin typeface="Arial" panose="020B0604020202020204" pitchFamily="34" charset="0"/>
              </a:rPr>
              <a:t> et en </a:t>
            </a:r>
            <a:r>
              <a:rPr lang="fr-FR" sz="2400" dirty="0">
                <a:solidFill>
                  <a:srgbClr val="0B0080"/>
                </a:solidFill>
                <a:latin typeface="Arial" panose="020B0604020202020204" pitchFamily="34" charset="0"/>
                <a:hlinkClick r:id="rId7" tooltip="Informatique"/>
              </a:rPr>
              <a:t>informatique</a:t>
            </a:r>
            <a:r>
              <a:rPr lang="fr-FR" sz="2400" dirty="0">
                <a:solidFill>
                  <a:srgbClr val="222222"/>
                </a:solidFill>
                <a:latin typeface="Arial" panose="020B0604020202020204" pitchFamily="34" charset="0"/>
              </a:rPr>
              <a:t>, l'</a:t>
            </a:r>
            <a:r>
              <a:rPr lang="fr-FR" sz="2400" b="1" dirty="0">
                <a:solidFill>
                  <a:srgbClr val="222222"/>
                </a:solidFill>
                <a:latin typeface="Arial" panose="020B0604020202020204" pitchFamily="34" charset="0"/>
              </a:rPr>
              <a:t>idempotence</a:t>
            </a:r>
            <a:r>
              <a:rPr lang="fr-FR" sz="2400" dirty="0">
                <a:solidFill>
                  <a:srgbClr val="222222"/>
                </a:solidFill>
                <a:latin typeface="Arial" panose="020B0604020202020204" pitchFamily="34" charset="0"/>
              </a:rPr>
              <a:t> signifie qu'une opération a le même effet qu'on l'applique une ou plusieurs fois. </a:t>
            </a:r>
          </a:p>
          <a:p>
            <a:endParaRPr lang="fr-FR" sz="2400" dirty="0">
              <a:solidFill>
                <a:srgbClr val="222222"/>
              </a:solidFill>
              <a:latin typeface="Arial" panose="020B0604020202020204" pitchFamily="34" charset="0"/>
            </a:endParaRPr>
          </a:p>
          <a:p>
            <a:r>
              <a:rPr lang="fr-FR" sz="2400" dirty="0">
                <a:solidFill>
                  <a:srgbClr val="222222"/>
                </a:solidFill>
                <a:latin typeface="Arial" panose="020B0604020202020204" pitchFamily="34" charset="0"/>
              </a:rPr>
              <a:t>Par exemple, la </a:t>
            </a:r>
            <a:r>
              <a:rPr lang="fr-FR" sz="2400" dirty="0">
                <a:solidFill>
                  <a:srgbClr val="0B0080"/>
                </a:solidFill>
                <a:latin typeface="Arial" panose="020B0604020202020204" pitchFamily="34" charset="0"/>
                <a:hlinkClick r:id="rId8" tooltip="Valeur absolue"/>
              </a:rPr>
              <a:t>valeur absolue</a:t>
            </a:r>
            <a:r>
              <a:rPr lang="fr-FR" sz="2400" dirty="0">
                <a:solidFill>
                  <a:srgbClr val="222222"/>
                </a:solidFill>
                <a:latin typeface="Arial" panose="020B0604020202020204" pitchFamily="34" charset="0"/>
              </a:rPr>
              <a:t> est idempotente ː abs(abs(-5)) = abs(-5) = 5. </a:t>
            </a:r>
          </a:p>
          <a:p>
            <a:endParaRPr lang="fr-FR" sz="2400" dirty="0">
              <a:solidFill>
                <a:srgbClr val="222222"/>
              </a:solidFill>
              <a:latin typeface="Arial" panose="020B0604020202020204" pitchFamily="34" charset="0"/>
            </a:endParaRPr>
          </a:p>
        </p:txBody>
      </p:sp>
      <p:sp>
        <p:nvSpPr>
          <p:cNvPr id="5" name="Rectangle 4">
            <a:extLst>
              <a:ext uri="{FF2B5EF4-FFF2-40B4-BE49-F238E27FC236}">
                <a16:creationId xmlns:a16="http://schemas.microsoft.com/office/drawing/2014/main" id="{7439B9C9-B6D0-45B1-B829-B1C333BE065A}"/>
              </a:ext>
            </a:extLst>
          </p:cNvPr>
          <p:cNvSpPr/>
          <p:nvPr/>
        </p:nvSpPr>
        <p:spPr>
          <a:xfrm>
            <a:off x="280987" y="6199303"/>
            <a:ext cx="10395251" cy="1200329"/>
          </a:xfrm>
          <a:prstGeom prst="rect">
            <a:avLst/>
          </a:prstGeom>
        </p:spPr>
        <p:txBody>
          <a:bodyPr wrap="square">
            <a:spAutoFit/>
          </a:bodyPr>
          <a:lstStyle/>
          <a:p>
            <a:r>
              <a:rPr lang="fr-FR" dirty="0">
                <a:hlinkClick r:id="rId9"/>
              </a:rPr>
              <a:t>https://developer.mozilla.org/fr/docs/Web/HTTP/M%C3%A9thode</a:t>
            </a:r>
            <a:br>
              <a:rPr lang="fr-FR" dirty="0"/>
            </a:br>
            <a:r>
              <a:rPr lang="fr-FR" dirty="0">
                <a:hlinkClick r:id="rId10"/>
              </a:rPr>
              <a:t>https://fr.wikipedia.org/wiki/Idempotence</a:t>
            </a:r>
            <a:endParaRPr lang="fr-FR" dirty="0"/>
          </a:p>
          <a:p>
            <a:endParaRPr lang="fr-FR" dirty="0"/>
          </a:p>
          <a:p>
            <a:endParaRPr lang="fr-FR" dirty="0"/>
          </a:p>
        </p:txBody>
      </p:sp>
    </p:spTree>
    <p:extLst>
      <p:ext uri="{BB962C8B-B14F-4D97-AF65-F5344CB8AC3E}">
        <p14:creationId xmlns:p14="http://schemas.microsoft.com/office/powerpoint/2010/main" val="16753818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Méthodes HTTP</a:t>
            </a:r>
          </a:p>
        </p:txBody>
      </p:sp>
      <p:pic>
        <p:nvPicPr>
          <p:cNvPr id="4" name="Picture 4"/>
          <p:cNvPicPr>
            <a:picLocks noChangeAspect="1"/>
          </p:cNvPicPr>
          <p:nvPr/>
        </p:nvPicPr>
        <p:blipFill>
          <a:blip r:embed="rId3"/>
          <a:stretch>
            <a:fillRect/>
          </a:stretch>
        </p:blipFill>
        <p:spPr>
          <a:xfrm>
            <a:off x="1016620" y="1333500"/>
            <a:ext cx="10154053" cy="4456437"/>
          </a:xfrm>
          <a:prstGeom prst="rect">
            <a:avLst/>
          </a:prstGeom>
        </p:spPr>
      </p:pic>
      <p:sp>
        <p:nvSpPr>
          <p:cNvPr id="6" name="TextBox 5"/>
          <p:cNvSpPr txBox="1"/>
          <p:nvPr>
            <p:extLst/>
          </p:nvPr>
        </p:nvSpPr>
        <p:spPr>
          <a:xfrm>
            <a:off x="1016620" y="6391778"/>
            <a:ext cx="8481721" cy="646331"/>
          </a:xfrm>
          <a:prstGeom prst="rect">
            <a:avLst/>
          </a:prstGeom>
        </p:spPr>
        <p:txBody>
          <a:bodyPr rtlCol="0">
            <a:spAutoFit/>
          </a:bodyPr>
          <a:lstStyle/>
          <a:p>
            <a:r>
              <a:rPr lang="en-US" dirty="0">
                <a:hlinkClick r:id="rId4"/>
              </a:rPr>
              <a:t>http://stackoverflow.com/questions/4088350/is-rest-delete-really-idempotent</a:t>
            </a:r>
          </a:p>
          <a:p>
            <a:endParaRPr lang="en-US" dirty="0"/>
          </a:p>
        </p:txBody>
      </p:sp>
    </p:spTree>
    <p:extLst>
      <p:ext uri="{BB962C8B-B14F-4D97-AF65-F5344CB8AC3E}">
        <p14:creationId xmlns:p14="http://schemas.microsoft.com/office/powerpoint/2010/main" val="1506844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Déroulement</a:t>
            </a:r>
            <a:endParaRPr lang="fr-FR" dirty="0"/>
          </a:p>
        </p:txBody>
      </p:sp>
      <p:sp>
        <p:nvSpPr>
          <p:cNvPr id="3" name="Espace réservé du contenu 2"/>
          <p:cNvSpPr>
            <a:spLocks noGrp="1"/>
          </p:cNvSpPr>
          <p:nvPr>
            <p:ph idx="1"/>
          </p:nvPr>
        </p:nvSpPr>
        <p:spPr>
          <a:xfrm>
            <a:off x="552449" y="1503453"/>
            <a:ext cx="9519805" cy="4818063"/>
          </a:xfrm>
        </p:spPr>
        <p:txBody>
          <a:bodyPr>
            <a:normAutofit/>
          </a:bodyPr>
          <a:lstStyle/>
          <a:p>
            <a:pPr marL="0" indent="0">
              <a:buNone/>
            </a:pPr>
            <a:endParaRPr lang="fr-FR" dirty="0"/>
          </a:p>
          <a:p>
            <a:pPr marL="514350" indent="-514350">
              <a:buFont typeface="+mj-lt"/>
              <a:buAutoNum type="arabicPeriod"/>
            </a:pPr>
            <a:r>
              <a:rPr lang="fr-FR" dirty="0"/>
              <a:t>Introduction</a:t>
            </a:r>
          </a:p>
          <a:p>
            <a:pPr marL="514350" indent="-514350">
              <a:buFont typeface="+mj-lt"/>
              <a:buAutoNum type="arabicPeriod"/>
            </a:pPr>
            <a:r>
              <a:rPr lang="fr-FR" dirty="0"/>
              <a:t>Les services REST</a:t>
            </a:r>
          </a:p>
          <a:p>
            <a:pPr marL="514350" indent="-514350">
              <a:buFont typeface="+mj-lt"/>
              <a:buAutoNum type="arabicPeriod"/>
            </a:pPr>
            <a:r>
              <a:rPr lang="fr-FR" dirty="0"/>
              <a:t>REST HTTP et Bonne pratique</a:t>
            </a:r>
          </a:p>
          <a:p>
            <a:pPr marL="514350" indent="-514350">
              <a:buFont typeface="+mj-lt"/>
              <a:buAutoNum type="arabicPeriod"/>
            </a:pPr>
            <a:r>
              <a:rPr lang="fr-FR" dirty="0"/>
              <a:t>REST et Cache HTTP</a:t>
            </a:r>
          </a:p>
          <a:p>
            <a:pPr marL="514350" indent="-514350">
              <a:buFont typeface="+mj-lt"/>
              <a:buAutoNum type="arabicPeriod"/>
            </a:pPr>
            <a:r>
              <a:rPr lang="fr-FR" dirty="0"/>
              <a:t>RESTful</a:t>
            </a:r>
          </a:p>
          <a:p>
            <a:pPr marL="514350" indent="-514350">
              <a:buFont typeface="+mj-lt"/>
              <a:buAutoNum type="arabicPeriod"/>
            </a:pPr>
            <a:r>
              <a:rPr lang="fr-FR" dirty="0"/>
              <a:t>Les alternatives (actuels)</a:t>
            </a:r>
          </a:p>
          <a:p>
            <a:pPr marL="514350" indent="-514350">
              <a:buFont typeface="+mj-lt"/>
              <a:buAutoNum type="arabicPeriod"/>
            </a:pPr>
            <a:r>
              <a:rPr lang="fr-FR" dirty="0"/>
              <a:t>Conclusion</a:t>
            </a:r>
          </a:p>
          <a:p>
            <a:pPr marL="514350" indent="-514350">
              <a:buFont typeface="+mj-lt"/>
              <a:buAutoNum type="arabicPeriod"/>
            </a:pPr>
            <a:endParaRPr lang="fr-FR" dirty="0"/>
          </a:p>
          <a:p>
            <a:pPr marL="514350" indent="-514350">
              <a:buFont typeface="+mj-lt"/>
              <a:buAutoNum type="arabicPeriod"/>
            </a:pPr>
            <a:endParaRPr lang="fr-FR" dirty="0"/>
          </a:p>
          <a:p>
            <a:endParaRPr lang="fr-FR" dirty="0"/>
          </a:p>
        </p:txBody>
      </p:sp>
    </p:spTree>
    <p:extLst>
      <p:ext uri="{BB962C8B-B14F-4D97-AF65-F5344CB8AC3E}">
        <p14:creationId xmlns:p14="http://schemas.microsoft.com/office/powerpoint/2010/main" val="1412863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Méthodes HTTP</a:t>
            </a:r>
          </a:p>
        </p:txBody>
      </p:sp>
      <p:graphicFrame>
        <p:nvGraphicFramePr>
          <p:cNvPr id="9" name="Tableau 8"/>
          <p:cNvGraphicFramePr>
            <a:graphicFrameLocks noGrp="1"/>
          </p:cNvGraphicFramePr>
          <p:nvPr>
            <p:extLst>
              <p:ext uri="{D42A27DB-BD31-4B8C-83A1-F6EECF244321}">
                <p14:modId xmlns:p14="http://schemas.microsoft.com/office/powerpoint/2010/main" val="2196851593"/>
              </p:ext>
            </p:extLst>
          </p:nvPr>
        </p:nvGraphicFramePr>
        <p:xfrm>
          <a:off x="352425" y="2716799"/>
          <a:ext cx="3905250" cy="3431460"/>
        </p:xfrm>
        <a:graphic>
          <a:graphicData uri="http://schemas.openxmlformats.org/drawingml/2006/table">
            <a:tbl>
              <a:tblPr/>
              <a:tblGrid>
                <a:gridCol w="2019300">
                  <a:extLst>
                    <a:ext uri="{9D8B030D-6E8A-4147-A177-3AD203B41FA5}">
                      <a16:colId xmlns:a16="http://schemas.microsoft.com/office/drawing/2014/main" val="3331096752"/>
                    </a:ext>
                  </a:extLst>
                </a:gridCol>
                <a:gridCol w="1885950">
                  <a:extLst>
                    <a:ext uri="{9D8B030D-6E8A-4147-A177-3AD203B41FA5}">
                      <a16:colId xmlns:a16="http://schemas.microsoft.com/office/drawing/2014/main" val="880094990"/>
                    </a:ext>
                  </a:extLst>
                </a:gridCol>
              </a:tblGrid>
              <a:tr h="389440">
                <a:tc>
                  <a:txBody>
                    <a:bodyPr/>
                    <a:lstStyle/>
                    <a:p>
                      <a:pPr algn="l" fontAlgn="t"/>
                      <a:r>
                        <a:rPr lang="fr-FR" b="1">
                          <a:effectLst/>
                        </a:rPr>
                        <a:t>Request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Yes</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947179742"/>
                  </a:ext>
                </a:extLst>
              </a:tr>
              <a:tr h="389440">
                <a:tc>
                  <a:txBody>
                    <a:bodyPr/>
                    <a:lstStyle/>
                    <a:p>
                      <a:pPr algn="l" fontAlgn="t"/>
                      <a:r>
                        <a:rPr lang="fr-FR" b="1">
                          <a:effectLst/>
                        </a:rPr>
                        <a:t>Successful response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dirty="0" err="1">
                          <a:effectLst/>
                        </a:rPr>
                        <a:t>Yes</a:t>
                      </a:r>
                      <a:endParaRPr lang="fr-FR" dirty="0">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3982501086"/>
                  </a:ext>
                </a:extLst>
              </a:tr>
              <a:tr h="389440">
                <a:tc>
                  <a:txBody>
                    <a:bodyPr/>
                    <a:lstStyle/>
                    <a:p>
                      <a:pPr algn="l" fontAlgn="t"/>
                      <a:r>
                        <a:rPr lang="fr-FR" b="1"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510987932"/>
                  </a:ext>
                </a:extLst>
              </a:tr>
              <a:tr h="389440">
                <a:tc>
                  <a:txBody>
                    <a:bodyPr/>
                    <a:lstStyle/>
                    <a:p>
                      <a:pPr algn="l" fontAlgn="t"/>
                      <a:r>
                        <a:rPr lang="fr-FR" b="1"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4186033908"/>
                  </a:ext>
                </a:extLst>
              </a:tr>
              <a:tr h="389440">
                <a:tc>
                  <a:txBody>
                    <a:bodyPr/>
                    <a:lstStyle/>
                    <a:p>
                      <a:pPr algn="l" fontAlgn="t"/>
                      <a:r>
                        <a:rPr lang="fr-FR" b="1"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en-US">
                          <a:effectLst/>
                        </a:rPr>
                        <a:t>Only if freshness information is included</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1017371080"/>
                  </a:ext>
                </a:extLst>
              </a:tr>
              <a:tr h="389440">
                <a:tc>
                  <a:txBody>
                    <a:bodyPr/>
                    <a:lstStyle/>
                    <a:p>
                      <a:pPr algn="l" fontAlgn="t"/>
                      <a:r>
                        <a:rPr lang="fr-FR" b="1">
                          <a:effectLst/>
                        </a:rPr>
                        <a:t>Allowed in </a:t>
                      </a:r>
                      <a:r>
                        <a:rPr lang="fr-FR" b="1" u="none" strike="noStrike">
                          <a:solidFill>
                            <a:srgbClr val="217AC0"/>
                          </a:solidFill>
                          <a:effectLst/>
                          <a:hlinkClick r:id="rId5"/>
                        </a:rPr>
                        <a:t>HTML forms</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dirty="0" err="1">
                          <a:effectLst/>
                        </a:rPr>
                        <a:t>Yes</a:t>
                      </a:r>
                      <a:endParaRPr lang="fr-FR" dirty="0">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1661771194"/>
                  </a:ext>
                </a:extLst>
              </a:tr>
            </a:tbl>
          </a:graphicData>
        </a:graphic>
      </p:graphicFrame>
      <p:sp>
        <p:nvSpPr>
          <p:cNvPr id="12" name="Rectangle 1"/>
          <p:cNvSpPr>
            <a:spLocks noChangeArrowheads="1"/>
          </p:cNvSpPr>
          <p:nvPr/>
        </p:nvSpPr>
        <p:spPr bwMode="auto">
          <a:xfrm>
            <a:off x="352425" y="1651493"/>
            <a:ext cx="3905250" cy="61196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POST /index.html</a:t>
            </a:r>
            <a:r>
              <a:rPr kumimoji="0" lang="fr-FR" altLang="fr-FR" sz="2800" b="0" i="0" u="none" strike="noStrike" cap="none" normalizeH="0" baseline="0" dirty="0">
                <a:ln>
                  <a:noFill/>
                </a:ln>
                <a:solidFill>
                  <a:schemeClr val="tx1"/>
                </a:solidFill>
                <a:effectLst/>
              </a:rPr>
              <a:t>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graphicFrame>
        <p:nvGraphicFramePr>
          <p:cNvPr id="16" name="Tableau 15"/>
          <p:cNvGraphicFramePr>
            <a:graphicFrameLocks noGrp="1"/>
          </p:cNvGraphicFramePr>
          <p:nvPr>
            <p:extLst>
              <p:ext uri="{D42A27DB-BD31-4B8C-83A1-F6EECF244321}">
                <p14:modId xmlns:p14="http://schemas.microsoft.com/office/powerpoint/2010/main" val="1938602282"/>
              </p:ext>
            </p:extLst>
          </p:nvPr>
        </p:nvGraphicFramePr>
        <p:xfrm>
          <a:off x="4729163" y="2716799"/>
          <a:ext cx="3386138" cy="2641413"/>
        </p:xfrm>
        <a:graphic>
          <a:graphicData uri="http://schemas.openxmlformats.org/drawingml/2006/table">
            <a:tbl>
              <a:tblPr/>
              <a:tblGrid>
                <a:gridCol w="2614612">
                  <a:extLst>
                    <a:ext uri="{9D8B030D-6E8A-4147-A177-3AD203B41FA5}">
                      <a16:colId xmlns:a16="http://schemas.microsoft.com/office/drawing/2014/main" val="2480335425"/>
                    </a:ext>
                  </a:extLst>
                </a:gridCol>
                <a:gridCol w="771526">
                  <a:extLst>
                    <a:ext uri="{9D8B030D-6E8A-4147-A177-3AD203B41FA5}">
                      <a16:colId xmlns:a16="http://schemas.microsoft.com/office/drawing/2014/main" val="1932191374"/>
                    </a:ext>
                  </a:extLst>
                </a:gridCol>
              </a:tblGrid>
              <a:tr h="423993">
                <a:tc>
                  <a:txBody>
                    <a:bodyPr/>
                    <a:lstStyle/>
                    <a:p>
                      <a:pPr algn="l" fontAlgn="t"/>
                      <a:r>
                        <a:rPr lang="fr-FR" b="1">
                          <a:effectLst/>
                        </a:rPr>
                        <a:t>Request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Yes</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2171740425"/>
                  </a:ext>
                </a:extLst>
              </a:tr>
              <a:tr h="368009">
                <a:tc>
                  <a:txBody>
                    <a:bodyPr/>
                    <a:lstStyle/>
                    <a:p>
                      <a:pPr algn="l" fontAlgn="t"/>
                      <a:r>
                        <a:rPr lang="fr-FR" b="1">
                          <a:effectLst/>
                        </a:rPr>
                        <a:t>Successful response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4250504628"/>
                  </a:ext>
                </a:extLst>
              </a:tr>
              <a:tr h="368009">
                <a:tc>
                  <a:txBody>
                    <a:bodyPr/>
                    <a:lstStyle/>
                    <a:p>
                      <a:pPr algn="l" fontAlgn="t"/>
                      <a:r>
                        <a:rPr lang="fr-FR" b="1"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1549793341"/>
                  </a:ext>
                </a:extLst>
              </a:tr>
              <a:tr h="368009">
                <a:tc>
                  <a:txBody>
                    <a:bodyPr/>
                    <a:lstStyle/>
                    <a:p>
                      <a:pPr algn="l" fontAlgn="t"/>
                      <a:r>
                        <a:rPr lang="fr-FR" b="1"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Yes</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1425958537"/>
                  </a:ext>
                </a:extLst>
              </a:tr>
              <a:tr h="368009">
                <a:tc>
                  <a:txBody>
                    <a:bodyPr/>
                    <a:lstStyle/>
                    <a:p>
                      <a:pPr algn="l" fontAlgn="t"/>
                      <a:r>
                        <a:rPr lang="fr-FR" b="1"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2049795948"/>
                  </a:ext>
                </a:extLst>
              </a:tr>
              <a:tr h="368009">
                <a:tc>
                  <a:txBody>
                    <a:bodyPr/>
                    <a:lstStyle/>
                    <a:p>
                      <a:pPr algn="l" fontAlgn="t"/>
                      <a:r>
                        <a:rPr lang="fr-FR" b="1">
                          <a:effectLst/>
                        </a:rPr>
                        <a:t>Allowed in </a:t>
                      </a:r>
                      <a:r>
                        <a:rPr lang="fr-FR" b="1" u="none" strike="noStrike">
                          <a:solidFill>
                            <a:srgbClr val="217AC0"/>
                          </a:solidFill>
                          <a:effectLst/>
                          <a:hlinkClick r:id="rId5"/>
                        </a:rPr>
                        <a:t>HTML forms</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dirty="0">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3090056936"/>
                  </a:ext>
                </a:extLst>
              </a:tr>
            </a:tbl>
          </a:graphicData>
        </a:graphic>
      </p:graphicFrame>
      <p:sp>
        <p:nvSpPr>
          <p:cNvPr id="18" name="Rectangle 3"/>
          <p:cNvSpPr>
            <a:spLocks noChangeArrowheads="1"/>
          </p:cNvSpPr>
          <p:nvPr/>
        </p:nvSpPr>
        <p:spPr bwMode="auto">
          <a:xfrm>
            <a:off x="4729163" y="1735911"/>
            <a:ext cx="3244478" cy="48885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a:ln>
                  <a:noFill/>
                </a:ln>
                <a:solidFill>
                  <a:srgbClr val="3B3C40"/>
                </a:solidFill>
                <a:effectLst/>
                <a:latin typeface="Consolas" panose="020B0609020204030204" pitchFamily="49" charset="0"/>
              </a:rPr>
              <a:t>PUT /new.html HTTP/1.1 </a:t>
            </a:r>
            <a:endParaRPr kumimoji="0" lang="fr-FR" altLang="fr-FR" sz="4400" b="0" i="0" u="none" strike="noStrike" cap="none" normalizeH="0" baseline="0">
              <a:ln>
                <a:noFill/>
              </a:ln>
              <a:solidFill>
                <a:schemeClr val="tx1"/>
              </a:solidFill>
              <a:effectLst/>
              <a:latin typeface="Arial" panose="020B0604020202020204" pitchFamily="34" charset="0"/>
            </a:endParaRPr>
          </a:p>
        </p:txBody>
      </p:sp>
      <p:graphicFrame>
        <p:nvGraphicFramePr>
          <p:cNvPr id="19" name="Tableau 18"/>
          <p:cNvGraphicFramePr>
            <a:graphicFrameLocks noGrp="1"/>
          </p:cNvGraphicFramePr>
          <p:nvPr>
            <p:extLst>
              <p:ext uri="{D42A27DB-BD31-4B8C-83A1-F6EECF244321}">
                <p14:modId xmlns:p14="http://schemas.microsoft.com/office/powerpoint/2010/main" val="1922698266"/>
              </p:ext>
            </p:extLst>
          </p:nvPr>
        </p:nvGraphicFramePr>
        <p:xfrm>
          <a:off x="8460580" y="2716799"/>
          <a:ext cx="3355182" cy="2606040"/>
        </p:xfrm>
        <a:graphic>
          <a:graphicData uri="http://schemas.openxmlformats.org/drawingml/2006/table">
            <a:tbl>
              <a:tblPr/>
              <a:tblGrid>
                <a:gridCol w="2455070">
                  <a:extLst>
                    <a:ext uri="{9D8B030D-6E8A-4147-A177-3AD203B41FA5}">
                      <a16:colId xmlns:a16="http://schemas.microsoft.com/office/drawing/2014/main" val="2573759053"/>
                    </a:ext>
                  </a:extLst>
                </a:gridCol>
                <a:gridCol w="900112">
                  <a:extLst>
                    <a:ext uri="{9D8B030D-6E8A-4147-A177-3AD203B41FA5}">
                      <a16:colId xmlns:a16="http://schemas.microsoft.com/office/drawing/2014/main" val="2036095751"/>
                    </a:ext>
                  </a:extLst>
                </a:gridCol>
              </a:tblGrid>
              <a:tr h="0">
                <a:tc>
                  <a:txBody>
                    <a:bodyPr/>
                    <a:lstStyle/>
                    <a:p>
                      <a:pPr algn="l" fontAlgn="t"/>
                      <a:r>
                        <a:rPr lang="fr-FR" b="1">
                          <a:effectLst/>
                        </a:rPr>
                        <a:t>Request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Yes</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3948996867"/>
                  </a:ext>
                </a:extLst>
              </a:tr>
              <a:tr h="0">
                <a:tc>
                  <a:txBody>
                    <a:bodyPr/>
                    <a:lstStyle/>
                    <a:p>
                      <a:pPr algn="l" fontAlgn="t"/>
                      <a:r>
                        <a:rPr lang="fr-FR" b="1">
                          <a:effectLst/>
                        </a:rPr>
                        <a:t>Successful response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803278231"/>
                  </a:ext>
                </a:extLst>
              </a:tr>
              <a:tr h="0">
                <a:tc>
                  <a:txBody>
                    <a:bodyPr/>
                    <a:lstStyle/>
                    <a:p>
                      <a:pPr algn="l" fontAlgn="t"/>
                      <a:r>
                        <a:rPr lang="fr-FR" b="1"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3252333802"/>
                  </a:ext>
                </a:extLst>
              </a:tr>
              <a:tr h="0">
                <a:tc>
                  <a:txBody>
                    <a:bodyPr/>
                    <a:lstStyle/>
                    <a:p>
                      <a:pPr algn="l" fontAlgn="t"/>
                      <a:r>
                        <a:rPr lang="fr-FR" b="1"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3171454548"/>
                  </a:ext>
                </a:extLst>
              </a:tr>
              <a:tr h="0">
                <a:tc>
                  <a:txBody>
                    <a:bodyPr/>
                    <a:lstStyle/>
                    <a:p>
                      <a:pPr algn="l" fontAlgn="t"/>
                      <a:r>
                        <a:rPr lang="fr-FR" b="1"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3840686392"/>
                  </a:ext>
                </a:extLst>
              </a:tr>
              <a:tr h="0">
                <a:tc>
                  <a:txBody>
                    <a:bodyPr/>
                    <a:lstStyle/>
                    <a:p>
                      <a:pPr algn="l" fontAlgn="t"/>
                      <a:r>
                        <a:rPr lang="fr-FR" b="1" dirty="0" err="1">
                          <a:effectLst/>
                        </a:rPr>
                        <a:t>Allowed</a:t>
                      </a:r>
                      <a:r>
                        <a:rPr lang="fr-FR" b="1" dirty="0">
                          <a:effectLst/>
                        </a:rPr>
                        <a:t> in </a:t>
                      </a:r>
                      <a:r>
                        <a:rPr lang="fr-FR" b="1" u="none" strike="noStrike" dirty="0">
                          <a:solidFill>
                            <a:srgbClr val="217AC0"/>
                          </a:solidFill>
                          <a:effectLst/>
                          <a:hlinkClick r:id="rId5"/>
                        </a:rPr>
                        <a:t>HTML </a:t>
                      </a:r>
                      <a:r>
                        <a:rPr lang="fr-FR" b="1" u="none" strike="noStrike" dirty="0" err="1">
                          <a:solidFill>
                            <a:srgbClr val="217AC0"/>
                          </a:solidFill>
                          <a:effectLst/>
                          <a:hlinkClick r:id="rId5"/>
                        </a:rPr>
                        <a:t>forms</a:t>
                      </a:r>
                      <a:endParaRPr lang="fr-FR" b="1" dirty="0">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dirty="0">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2189695656"/>
                  </a:ext>
                </a:extLst>
              </a:tr>
            </a:tbl>
          </a:graphicData>
        </a:graphic>
      </p:graphicFrame>
      <p:sp>
        <p:nvSpPr>
          <p:cNvPr id="22" name="Rectangle 4"/>
          <p:cNvSpPr>
            <a:spLocks noChangeArrowheads="1"/>
          </p:cNvSpPr>
          <p:nvPr/>
        </p:nvSpPr>
        <p:spPr bwMode="auto">
          <a:xfrm>
            <a:off x="8460580" y="1713047"/>
            <a:ext cx="3355182" cy="48885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a:ln>
                  <a:noFill/>
                </a:ln>
                <a:solidFill>
                  <a:srgbClr val="3B3C40"/>
                </a:solidFill>
                <a:effectLst/>
                <a:latin typeface="Consolas" panose="020B0609020204030204" pitchFamily="49" charset="0"/>
              </a:rPr>
              <a:t>PATCH /file.txt HTTP/1.1 </a:t>
            </a:r>
            <a:endParaRPr kumimoji="0" lang="fr-FR" altLang="fr-FR" sz="4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701648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GET précisions</a:t>
            </a:r>
          </a:p>
        </p:txBody>
      </p:sp>
      <p:sp>
        <p:nvSpPr>
          <p:cNvPr id="4" name="Espace réservé du contenu 3"/>
          <p:cNvSpPr>
            <a:spLocks noGrp="1"/>
          </p:cNvSpPr>
          <p:nvPr>
            <p:ph idx="1"/>
          </p:nvPr>
        </p:nvSpPr>
        <p:spPr>
          <a:xfrm>
            <a:off x="838200" y="1214439"/>
            <a:ext cx="10515600" cy="5482682"/>
          </a:xfrm>
        </p:spPr>
        <p:txBody>
          <a:bodyPr>
            <a:normAutofit fontScale="85000" lnSpcReduction="20000"/>
          </a:bodyPr>
          <a:lstStyle/>
          <a:p>
            <a:r>
              <a:rPr lang="fr-FR" dirty="0"/>
              <a:t>GET est utilisé pour récupérer une ou plusieurs entités</a:t>
            </a:r>
          </a:p>
          <a:p>
            <a:pPr lvl="1"/>
            <a:r>
              <a:rPr lang="fr-FR" dirty="0"/>
              <a:t>Requête HTTP GET </a:t>
            </a:r>
            <a:r>
              <a:rPr lang="fr-FR" dirty="0">
                <a:hlinkClick r:id="rId2"/>
              </a:rPr>
              <a:t>http://monapi/personnes</a:t>
            </a:r>
            <a:endParaRPr lang="fr-FR" dirty="0"/>
          </a:p>
          <a:p>
            <a:pPr lvl="1"/>
            <a:r>
              <a:rPr lang="fr-FR" dirty="0"/>
              <a:t>Réponse :</a:t>
            </a:r>
          </a:p>
          <a:p>
            <a:pPr lvl="2"/>
            <a:r>
              <a:rPr lang="fr-FR" dirty="0">
                <a:solidFill>
                  <a:schemeClr val="accent2">
                    <a:lumMod val="50000"/>
                  </a:schemeClr>
                </a:solidFill>
              </a:rPr>
              <a:t>Body: {’’personnes’’: [{’’nom’’: ’’Chervet’’, ’’</a:t>
            </a:r>
            <a:r>
              <a:rPr lang="fr-FR" dirty="0" err="1">
                <a:solidFill>
                  <a:schemeClr val="accent2">
                    <a:lumMod val="50000"/>
                  </a:schemeClr>
                </a:solidFill>
              </a:rPr>
              <a:t>prenom</a:t>
            </a:r>
            <a:r>
              <a:rPr lang="fr-FR" dirty="0">
                <a:solidFill>
                  <a:schemeClr val="accent2">
                    <a:lumMod val="50000"/>
                  </a:schemeClr>
                </a:solidFill>
              </a:rPr>
              <a:t>’’:’’David’’}, {’’nom’’: ’’Ryckewaert’’, ’’</a:t>
            </a:r>
            <a:r>
              <a:rPr lang="fr-FR" dirty="0" err="1">
                <a:solidFill>
                  <a:schemeClr val="accent2">
                    <a:lumMod val="50000"/>
                  </a:schemeClr>
                </a:solidFill>
              </a:rPr>
              <a:t>prenom</a:t>
            </a:r>
            <a:r>
              <a:rPr lang="fr-FR" dirty="0">
                <a:solidFill>
                  <a:schemeClr val="accent2">
                    <a:lumMod val="50000"/>
                  </a:schemeClr>
                </a:solidFill>
              </a:rPr>
              <a:t>’’:’’Cécile’’}]}</a:t>
            </a:r>
          </a:p>
          <a:p>
            <a:pPr lvl="2"/>
            <a:r>
              <a:rPr lang="en-US" dirty="0">
                <a:solidFill>
                  <a:schemeClr val="accent2">
                    <a:lumMod val="50000"/>
                  </a:schemeClr>
                </a:solidFill>
              </a:rPr>
              <a:t>Header:</a:t>
            </a:r>
          </a:p>
          <a:p>
            <a:pPr lvl="3"/>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1"/>
            <a:r>
              <a:rPr lang="fr-FR" dirty="0"/>
              <a:t>Requête HTTP GET </a:t>
            </a:r>
            <a:r>
              <a:rPr lang="fr-FR" dirty="0">
                <a:hlinkClick r:id="rId3"/>
              </a:rPr>
              <a:t>http://monapi/personnes/:id</a:t>
            </a:r>
            <a:endParaRPr lang="fr-FR" dirty="0"/>
          </a:p>
          <a:p>
            <a:pPr lvl="1"/>
            <a:r>
              <a:rPr lang="fr-FR" dirty="0"/>
              <a:t>Réponse : </a:t>
            </a:r>
          </a:p>
          <a:p>
            <a:pPr lvl="2"/>
            <a:r>
              <a:rPr lang="fr-FR" dirty="0">
                <a:solidFill>
                  <a:schemeClr val="accent2">
                    <a:lumMod val="50000"/>
                  </a:schemeClr>
                </a:solidFill>
              </a:rPr>
              <a:t>Body: {’’nom’’: ’’Chervet’’, ’’</a:t>
            </a:r>
            <a:r>
              <a:rPr lang="fr-FR" dirty="0" err="1">
                <a:solidFill>
                  <a:schemeClr val="accent2">
                    <a:lumMod val="50000"/>
                  </a:schemeClr>
                </a:solidFill>
              </a:rPr>
              <a:t>prenom</a:t>
            </a:r>
            <a:r>
              <a:rPr lang="fr-FR" dirty="0">
                <a:solidFill>
                  <a:schemeClr val="accent2">
                    <a:lumMod val="50000"/>
                  </a:schemeClr>
                </a:solidFill>
              </a:rPr>
              <a:t>’’:’’David’’}</a:t>
            </a:r>
          </a:p>
          <a:p>
            <a:pPr lvl="2"/>
            <a:r>
              <a:rPr lang="en-US" dirty="0">
                <a:solidFill>
                  <a:schemeClr val="accent2">
                    <a:lumMod val="50000"/>
                  </a:schemeClr>
                </a:solidFill>
              </a:rPr>
              <a:t>Header:</a:t>
            </a:r>
          </a:p>
          <a:p>
            <a:pPr lvl="3"/>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2"/>
            <a:endParaRPr lang="fr-FR" dirty="0"/>
          </a:p>
          <a:p>
            <a:r>
              <a:rPr lang="fr-FR" dirty="0"/>
              <a:t>Les « </a:t>
            </a:r>
            <a:r>
              <a:rPr lang="fr-FR" dirty="0" err="1"/>
              <a:t>query</a:t>
            </a:r>
            <a:r>
              <a:rPr lang="fr-FR" dirty="0"/>
              <a:t> string » sont généralement utilisés pour faire des filtres</a:t>
            </a:r>
          </a:p>
          <a:p>
            <a:pPr lvl="1"/>
            <a:r>
              <a:rPr lang="fr-FR" dirty="0"/>
              <a:t>Requête HTTP GET </a:t>
            </a:r>
            <a:r>
              <a:rPr lang="fr-FR" dirty="0">
                <a:hlinkClick r:id="rId2"/>
              </a:rPr>
              <a:t>http://monapi/personnes</a:t>
            </a:r>
            <a:r>
              <a:rPr lang="fr-FR" dirty="0">
                <a:solidFill>
                  <a:srgbClr val="00B050"/>
                </a:solidFill>
              </a:rPr>
              <a:t>?nom=ryckewaert</a:t>
            </a:r>
          </a:p>
          <a:p>
            <a:pPr lvl="1"/>
            <a:r>
              <a:rPr lang="fr-FR" dirty="0"/>
              <a:t>Réponse : </a:t>
            </a:r>
          </a:p>
          <a:p>
            <a:pPr lvl="2"/>
            <a:r>
              <a:rPr lang="fr-FR" dirty="0">
                <a:solidFill>
                  <a:schemeClr val="accent2">
                    <a:lumMod val="50000"/>
                  </a:schemeClr>
                </a:solidFill>
              </a:rPr>
              <a:t>Body: {’’personne’’:[{’’nom’’: ’’Ryckewaert’’, ’’</a:t>
            </a:r>
            <a:r>
              <a:rPr lang="fr-FR" dirty="0" err="1">
                <a:solidFill>
                  <a:schemeClr val="accent2">
                    <a:lumMod val="50000"/>
                  </a:schemeClr>
                </a:solidFill>
              </a:rPr>
              <a:t>prenom</a:t>
            </a:r>
            <a:r>
              <a:rPr lang="fr-FR" dirty="0">
                <a:solidFill>
                  <a:schemeClr val="accent2">
                    <a:lumMod val="50000"/>
                  </a:schemeClr>
                </a:solidFill>
              </a:rPr>
              <a:t>’’:’’Cécile’’}]}</a:t>
            </a:r>
          </a:p>
          <a:p>
            <a:pPr lvl="2"/>
            <a:r>
              <a:rPr lang="en-US" dirty="0">
                <a:solidFill>
                  <a:schemeClr val="accent2">
                    <a:lumMod val="50000"/>
                  </a:schemeClr>
                </a:solidFill>
              </a:rPr>
              <a:t>Header:</a:t>
            </a:r>
          </a:p>
          <a:p>
            <a:pPr lvl="3"/>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1"/>
            <a:endParaRPr lang="fr-FR" dirty="0"/>
          </a:p>
        </p:txBody>
      </p:sp>
    </p:spTree>
    <p:extLst>
      <p:ext uri="{BB962C8B-B14F-4D97-AF65-F5344CB8AC3E}">
        <p14:creationId xmlns:p14="http://schemas.microsoft.com/office/powerpoint/2010/main" val="14055377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POST, PUT, PATCH précisions</a:t>
            </a:r>
          </a:p>
        </p:txBody>
      </p:sp>
      <p:sp>
        <p:nvSpPr>
          <p:cNvPr id="4" name="Espace réservé du contenu 3"/>
          <p:cNvSpPr>
            <a:spLocks noGrp="1"/>
          </p:cNvSpPr>
          <p:nvPr>
            <p:ph idx="1"/>
          </p:nvPr>
        </p:nvSpPr>
        <p:spPr>
          <a:xfrm>
            <a:off x="838200" y="1651819"/>
            <a:ext cx="10515600" cy="5045301"/>
          </a:xfrm>
        </p:spPr>
        <p:txBody>
          <a:bodyPr>
            <a:normAutofit lnSpcReduction="10000"/>
          </a:bodyPr>
          <a:lstStyle/>
          <a:p>
            <a:r>
              <a:rPr lang="fr-FR" dirty="0"/>
              <a:t>POST est utilisé pour insérer une nouvelle entité.</a:t>
            </a:r>
          </a:p>
          <a:p>
            <a:pPr lvl="1"/>
            <a:r>
              <a:rPr lang="fr-FR" dirty="0">
                <a:hlinkClick r:id="rId2"/>
              </a:rPr>
              <a:t>http://monapi/personnes</a:t>
            </a:r>
            <a:r>
              <a:rPr lang="fr-FR" dirty="0"/>
              <a:t> POST {’’nom’’: ’’</a:t>
            </a:r>
            <a:r>
              <a:rPr lang="fr-FR" dirty="0" err="1"/>
              <a:t>charvet</a:t>
            </a:r>
            <a:r>
              <a:rPr lang="fr-FR" dirty="0"/>
              <a:t>’’, ’’</a:t>
            </a:r>
            <a:r>
              <a:rPr lang="fr-FR" dirty="0" err="1"/>
              <a:t>prenom</a:t>
            </a:r>
            <a:r>
              <a:rPr lang="fr-FR" dirty="0"/>
              <a:t>’’:’’</a:t>
            </a:r>
            <a:r>
              <a:rPr lang="fr-FR" dirty="0" err="1"/>
              <a:t>david</a:t>
            </a:r>
            <a:r>
              <a:rPr lang="fr-FR" dirty="0"/>
              <a:t>’’}</a:t>
            </a:r>
          </a:p>
          <a:p>
            <a:pPr lvl="2"/>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2"/>
            <a:endParaRPr lang="fr-FR" dirty="0"/>
          </a:p>
          <a:p>
            <a:r>
              <a:rPr lang="fr-FR" dirty="0"/>
              <a:t>PUT permet aussi de le faire, mais il faut connaître à l’avance l’identifiant à insérer, ce qui n’arrive pratiquement jamais. </a:t>
            </a:r>
          </a:p>
          <a:p>
            <a:pPr lvl="1"/>
            <a:r>
              <a:rPr lang="fr-FR" dirty="0"/>
              <a:t>Il est utilisé la plupart du temps pour mettre à jour la totalité des informations.</a:t>
            </a:r>
          </a:p>
          <a:p>
            <a:pPr lvl="1"/>
            <a:r>
              <a:rPr lang="fr-FR" dirty="0">
                <a:hlinkClick r:id="rId3"/>
              </a:rPr>
              <a:t>http://monapi/personnes/1</a:t>
            </a:r>
            <a:r>
              <a:rPr lang="fr-FR" dirty="0"/>
              <a:t> PUT {’’nom’’: ’’</a:t>
            </a:r>
            <a:r>
              <a:rPr lang="fr-FR" dirty="0" err="1"/>
              <a:t>charvet</a:t>
            </a:r>
            <a:r>
              <a:rPr lang="fr-FR" dirty="0"/>
              <a:t>’’, ’’</a:t>
            </a:r>
            <a:r>
              <a:rPr lang="fr-FR" dirty="0" err="1"/>
              <a:t>prenom</a:t>
            </a:r>
            <a:r>
              <a:rPr lang="fr-FR" dirty="0"/>
              <a:t>’’:’’</a:t>
            </a:r>
            <a:r>
              <a:rPr lang="fr-FR" dirty="0" err="1"/>
              <a:t>william</a:t>
            </a:r>
            <a:r>
              <a:rPr lang="fr-FR" dirty="0"/>
              <a:t>’’}</a:t>
            </a:r>
          </a:p>
          <a:p>
            <a:pPr lvl="2"/>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2"/>
            <a:endParaRPr lang="fr-FR" dirty="0"/>
          </a:p>
          <a:p>
            <a:r>
              <a:rPr lang="fr-FR" dirty="0"/>
              <a:t>PATCH permet une mise à jour partielle des données.</a:t>
            </a:r>
          </a:p>
          <a:p>
            <a:pPr lvl="1"/>
            <a:r>
              <a:rPr lang="fr-FR" dirty="0">
                <a:hlinkClick r:id="rId3"/>
              </a:rPr>
              <a:t>http://monapi/personnes/1</a:t>
            </a:r>
            <a:r>
              <a:rPr lang="fr-FR" dirty="0"/>
              <a:t> PATCH {’’nom’’: ’’</a:t>
            </a:r>
            <a:r>
              <a:rPr lang="fr-FR" dirty="0" err="1"/>
              <a:t>delahousse</a:t>
            </a:r>
            <a:r>
              <a:rPr lang="fr-FR" dirty="0"/>
              <a:t>’’}</a:t>
            </a:r>
          </a:p>
          <a:p>
            <a:pPr lvl="2"/>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1"/>
            <a:endParaRPr lang="fr-FR" dirty="0"/>
          </a:p>
        </p:txBody>
      </p:sp>
    </p:spTree>
    <p:extLst>
      <p:ext uri="{BB962C8B-B14F-4D97-AF65-F5344CB8AC3E}">
        <p14:creationId xmlns:p14="http://schemas.microsoft.com/office/powerpoint/2010/main" val="25824551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POST, PUT précisions</a:t>
            </a:r>
          </a:p>
        </p:txBody>
      </p:sp>
      <p:sp>
        <p:nvSpPr>
          <p:cNvPr id="4" name="Espace réservé du contenu 3"/>
          <p:cNvSpPr>
            <a:spLocks noGrp="1"/>
          </p:cNvSpPr>
          <p:nvPr>
            <p:ph idx="1"/>
          </p:nvPr>
        </p:nvSpPr>
        <p:spPr>
          <a:xfrm>
            <a:off x="838200" y="1651819"/>
            <a:ext cx="10515600" cy="5045301"/>
          </a:xfrm>
        </p:spPr>
        <p:txBody>
          <a:bodyPr>
            <a:normAutofit/>
          </a:bodyPr>
          <a:lstStyle/>
          <a:p>
            <a:r>
              <a:rPr lang="fr-FR" dirty="0">
                <a:latin typeface="Lato"/>
              </a:rPr>
              <a:t>D’après la RFC 2616, POST sert à :</a:t>
            </a:r>
          </a:p>
          <a:p>
            <a:pPr lvl="1"/>
            <a:r>
              <a:rPr lang="fr-FR" dirty="0">
                <a:latin typeface="Lato"/>
              </a:rPr>
              <a:t>annoter des ressources existantes</a:t>
            </a:r>
          </a:p>
          <a:p>
            <a:pPr lvl="1"/>
            <a:r>
              <a:rPr lang="fr-FR" dirty="0">
                <a:latin typeface="Lato"/>
              </a:rPr>
              <a:t>poster un message au sens « forum » du terme</a:t>
            </a:r>
          </a:p>
          <a:p>
            <a:pPr lvl="1"/>
            <a:r>
              <a:rPr lang="fr-FR" dirty="0">
                <a:latin typeface="Lato"/>
              </a:rPr>
              <a:t>envoyer des données à un processus qui saura les prendre en charge</a:t>
            </a:r>
          </a:p>
          <a:p>
            <a:pPr lvl="1"/>
            <a:r>
              <a:rPr lang="fr-FR" dirty="0">
                <a:latin typeface="Lato"/>
              </a:rPr>
              <a:t>ajouter des données dans une base de données</a:t>
            </a:r>
          </a:p>
          <a:p>
            <a:pPr lvl="1"/>
            <a:endParaRPr lang="fr-FR" dirty="0">
              <a:latin typeface="Lato"/>
            </a:endParaRPr>
          </a:p>
          <a:p>
            <a:r>
              <a:rPr lang="fr-FR" dirty="0"/>
              <a:t>Comme pour le PUT, le POST doit renvoyer le statut </a:t>
            </a:r>
            <a:r>
              <a:rPr lang="fr-FR" dirty="0">
                <a:solidFill>
                  <a:srgbClr val="0070C0"/>
                </a:solidFill>
              </a:rPr>
              <a:t>200</a:t>
            </a:r>
            <a:r>
              <a:rPr lang="fr-FR" dirty="0"/>
              <a:t> si la réponse contient une entité, </a:t>
            </a:r>
            <a:r>
              <a:rPr lang="fr-FR" dirty="0">
                <a:solidFill>
                  <a:srgbClr val="0070C0"/>
                </a:solidFill>
              </a:rPr>
              <a:t>204</a:t>
            </a:r>
            <a:r>
              <a:rPr lang="fr-FR" dirty="0"/>
              <a:t> si elle est vide.</a:t>
            </a:r>
          </a:p>
          <a:p>
            <a:r>
              <a:rPr lang="fr-FR" dirty="0"/>
              <a:t>Si une entité est créée suite à une POST, la réponse a le statut </a:t>
            </a:r>
            <a:r>
              <a:rPr lang="fr-FR" dirty="0">
                <a:solidFill>
                  <a:srgbClr val="0070C0"/>
                </a:solidFill>
              </a:rPr>
              <a:t>201</a:t>
            </a:r>
            <a:r>
              <a:rPr lang="fr-FR" dirty="0"/>
              <a:t> et devrait également indiquer dans le header « Location » </a:t>
            </a:r>
            <a:r>
              <a:rPr lang="fr-FR" dirty="0" err="1"/>
              <a:t>l’uri</a:t>
            </a:r>
            <a:r>
              <a:rPr lang="fr-FR" dirty="0"/>
              <a:t> de la nouvelle entité.</a:t>
            </a:r>
          </a:p>
          <a:p>
            <a:endParaRPr lang="fr-FR" dirty="0">
              <a:latin typeface="Lato"/>
            </a:endParaRPr>
          </a:p>
          <a:p>
            <a:pPr lvl="1"/>
            <a:endParaRPr lang="fr-FR" dirty="0"/>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spTree>
    <p:extLst>
      <p:ext uri="{BB962C8B-B14F-4D97-AF65-F5344CB8AC3E}">
        <p14:creationId xmlns:p14="http://schemas.microsoft.com/office/powerpoint/2010/main" val="9805469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9D3A50-F9BA-4BBA-B61E-13FED58CAD45}"/>
              </a:ext>
            </a:extLst>
          </p:cNvPr>
          <p:cNvSpPr>
            <a:spLocks noGrp="1"/>
          </p:cNvSpPr>
          <p:nvPr>
            <p:ph type="title"/>
          </p:nvPr>
        </p:nvSpPr>
        <p:spPr>
          <a:xfrm>
            <a:off x="330826" y="143056"/>
            <a:ext cx="3561906" cy="1325563"/>
          </a:xfrm>
        </p:spPr>
        <p:txBody>
          <a:bodyPr/>
          <a:lstStyle/>
          <a:p>
            <a:r>
              <a:rPr lang="fr-FR" dirty="0"/>
              <a:t>PATH et JSON+ Patch</a:t>
            </a:r>
          </a:p>
        </p:txBody>
      </p:sp>
      <p:sp>
        <p:nvSpPr>
          <p:cNvPr id="3" name="Espace réservé du contenu 2">
            <a:extLst>
              <a:ext uri="{FF2B5EF4-FFF2-40B4-BE49-F238E27FC236}">
                <a16:creationId xmlns:a16="http://schemas.microsoft.com/office/drawing/2014/main" id="{457A688F-3ACA-4BC7-8B16-53C83D0DC417}"/>
              </a:ext>
            </a:extLst>
          </p:cNvPr>
          <p:cNvSpPr>
            <a:spLocks noGrp="1"/>
          </p:cNvSpPr>
          <p:nvPr>
            <p:ph idx="1"/>
          </p:nvPr>
        </p:nvSpPr>
        <p:spPr>
          <a:xfrm>
            <a:off x="330825" y="4826000"/>
            <a:ext cx="3511731" cy="4351338"/>
          </a:xfrm>
        </p:spPr>
        <p:txBody>
          <a:bodyPr/>
          <a:lstStyle/>
          <a:p>
            <a:pPr marL="0" indent="0">
              <a:buNone/>
            </a:pPr>
            <a:r>
              <a:rPr lang="en-US" dirty="0"/>
              <a:t>The JSON Patch media type is </a:t>
            </a:r>
            <a:r>
              <a:rPr lang="en-US" dirty="0">
                <a:solidFill>
                  <a:srgbClr val="0070C0"/>
                </a:solidFill>
              </a:rPr>
              <a:t>application/</a:t>
            </a:r>
            <a:r>
              <a:rPr lang="en-US" dirty="0" err="1">
                <a:solidFill>
                  <a:srgbClr val="0070C0"/>
                </a:solidFill>
              </a:rPr>
              <a:t>json-patch+json</a:t>
            </a:r>
            <a:r>
              <a:rPr lang="en-US" dirty="0"/>
              <a:t>.</a:t>
            </a:r>
            <a:endParaRPr lang="fr-FR" dirty="0"/>
          </a:p>
        </p:txBody>
      </p:sp>
      <p:sp>
        <p:nvSpPr>
          <p:cNvPr id="4" name="Espace réservé du numéro de diapositive 3">
            <a:extLst>
              <a:ext uri="{FF2B5EF4-FFF2-40B4-BE49-F238E27FC236}">
                <a16:creationId xmlns:a16="http://schemas.microsoft.com/office/drawing/2014/main" id="{49DE566E-7B08-4297-9030-169ECC4FBC4F}"/>
              </a:ext>
            </a:extLst>
          </p:cNvPr>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44</a:t>
            </a:fld>
            <a:endParaRPr lang="fr-FR"/>
          </a:p>
        </p:txBody>
      </p:sp>
      <p:sp>
        <p:nvSpPr>
          <p:cNvPr id="5" name="Rectangle 4">
            <a:extLst>
              <a:ext uri="{FF2B5EF4-FFF2-40B4-BE49-F238E27FC236}">
                <a16:creationId xmlns:a16="http://schemas.microsoft.com/office/drawing/2014/main" id="{BEB37099-2C65-4C32-A5E9-90AF110A9CC9}"/>
              </a:ext>
            </a:extLst>
          </p:cNvPr>
          <p:cNvSpPr/>
          <p:nvPr/>
        </p:nvSpPr>
        <p:spPr>
          <a:xfrm>
            <a:off x="181691" y="4001294"/>
            <a:ext cx="3810000" cy="707886"/>
          </a:xfrm>
          <a:prstGeom prst="rect">
            <a:avLst/>
          </a:prstGeom>
        </p:spPr>
        <p:txBody>
          <a:bodyPr wrap="square">
            <a:spAutoFit/>
          </a:bodyPr>
          <a:lstStyle/>
          <a:p>
            <a:r>
              <a:rPr lang="fr-FR" sz="2000" dirty="0">
                <a:hlinkClick r:id="rId2"/>
              </a:rPr>
              <a:t>https://tools.ietf.org/html/rfc6902</a:t>
            </a:r>
            <a:endParaRPr lang="fr-FR" sz="2000" dirty="0"/>
          </a:p>
          <a:p>
            <a:endParaRPr lang="fr-FR" sz="2000" dirty="0"/>
          </a:p>
        </p:txBody>
      </p:sp>
      <p:pic>
        <p:nvPicPr>
          <p:cNvPr id="6" name="Image 5">
            <a:extLst>
              <a:ext uri="{FF2B5EF4-FFF2-40B4-BE49-F238E27FC236}">
                <a16:creationId xmlns:a16="http://schemas.microsoft.com/office/drawing/2014/main" id="{A65206C3-B5C1-4908-836D-00688B5AC829}"/>
              </a:ext>
            </a:extLst>
          </p:cNvPr>
          <p:cNvPicPr>
            <a:picLocks noChangeAspect="1"/>
          </p:cNvPicPr>
          <p:nvPr/>
        </p:nvPicPr>
        <p:blipFill>
          <a:blip r:embed="rId3"/>
          <a:stretch>
            <a:fillRect/>
          </a:stretch>
        </p:blipFill>
        <p:spPr>
          <a:xfrm>
            <a:off x="4090651" y="0"/>
            <a:ext cx="7903427" cy="6858000"/>
          </a:xfrm>
          <a:prstGeom prst="rect">
            <a:avLst/>
          </a:prstGeom>
        </p:spPr>
      </p:pic>
      <p:sp>
        <p:nvSpPr>
          <p:cNvPr id="9" name="Rectangle 8">
            <a:extLst>
              <a:ext uri="{FF2B5EF4-FFF2-40B4-BE49-F238E27FC236}">
                <a16:creationId xmlns:a16="http://schemas.microsoft.com/office/drawing/2014/main" id="{C0C1D15A-5656-4E6C-B932-4092D14EF802}"/>
              </a:ext>
            </a:extLst>
          </p:cNvPr>
          <p:cNvSpPr/>
          <p:nvPr/>
        </p:nvSpPr>
        <p:spPr>
          <a:xfrm>
            <a:off x="6902180" y="0"/>
            <a:ext cx="2280368" cy="369332"/>
          </a:xfrm>
          <a:prstGeom prst="rect">
            <a:avLst/>
          </a:prstGeom>
        </p:spPr>
        <p:txBody>
          <a:bodyPr wrap="none">
            <a:spAutoFit/>
          </a:bodyPr>
          <a:lstStyle/>
          <a:p>
            <a:r>
              <a:rPr lang="fr-FR" dirty="0">
                <a:hlinkClick r:id="rId4"/>
              </a:rPr>
              <a:t>http://jsonpatch.com/</a:t>
            </a:r>
            <a:endParaRPr lang="fr-FR" dirty="0"/>
          </a:p>
        </p:txBody>
      </p:sp>
    </p:spTree>
    <p:extLst>
      <p:ext uri="{BB962C8B-B14F-4D97-AF65-F5344CB8AC3E}">
        <p14:creationId xmlns:p14="http://schemas.microsoft.com/office/powerpoint/2010/main" val="21330148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Cas particuliers des images, vidéos, etc.</a:t>
            </a:r>
          </a:p>
        </p:txBody>
      </p:sp>
      <p:sp>
        <p:nvSpPr>
          <p:cNvPr id="4" name="Espace réservé du contenu 3"/>
          <p:cNvSpPr>
            <a:spLocks noGrp="1"/>
          </p:cNvSpPr>
          <p:nvPr>
            <p:ph idx="1"/>
          </p:nvPr>
        </p:nvSpPr>
        <p:spPr>
          <a:xfrm>
            <a:off x="5033962" y="1350919"/>
            <a:ext cx="6962775" cy="5370556"/>
          </a:xfrm>
        </p:spPr>
        <p:txBody>
          <a:bodyPr>
            <a:normAutofit fontScale="85000" lnSpcReduction="20000"/>
          </a:bodyPr>
          <a:lstStyle/>
          <a:p>
            <a:r>
              <a:rPr lang="fr-FR" dirty="0">
                <a:latin typeface="Lato"/>
              </a:rPr>
              <a:t>Comment uploader une image?</a:t>
            </a:r>
          </a:p>
          <a:p>
            <a:pPr lvl="1"/>
            <a:r>
              <a:rPr lang="fr-FR" dirty="0">
                <a:solidFill>
                  <a:schemeClr val="accent1">
                    <a:lumMod val="75000"/>
                  </a:schemeClr>
                </a:solidFill>
              </a:rPr>
              <a:t>Une image doit être découpée en plusieurs morceaux binaire « </a:t>
            </a:r>
            <a:r>
              <a:rPr lang="fr-FR" dirty="0" err="1">
                <a:solidFill>
                  <a:schemeClr val="accent1">
                    <a:lumMod val="75000"/>
                  </a:schemeClr>
                </a:solidFill>
              </a:rPr>
              <a:t>chunk</a:t>
            </a:r>
            <a:r>
              <a:rPr lang="fr-FR" dirty="0">
                <a:solidFill>
                  <a:schemeClr val="accent1">
                    <a:lumMod val="75000"/>
                  </a:schemeClr>
                </a:solidFill>
              </a:rPr>
              <a:t> » pour être envoyé au serveur. Il n’est pas conseillé de l’envoyer au format JSON, XML, etc.</a:t>
            </a:r>
          </a:p>
          <a:p>
            <a:pPr lvl="1"/>
            <a:r>
              <a:rPr lang="fr-FR" dirty="0">
                <a:solidFill>
                  <a:schemeClr val="accent1">
                    <a:lumMod val="75000"/>
                  </a:schemeClr>
                </a:solidFill>
              </a:rPr>
              <a:t>Méthode: HTTP POST</a:t>
            </a:r>
          </a:p>
          <a:p>
            <a:pPr lvl="1"/>
            <a:r>
              <a:rPr lang="en-US" dirty="0" err="1">
                <a:solidFill>
                  <a:schemeClr val="accent1">
                    <a:lumMod val="75000"/>
                  </a:schemeClr>
                </a:solidFill>
              </a:rPr>
              <a:t>enctype</a:t>
            </a:r>
            <a:r>
              <a:rPr lang="en-US" dirty="0">
                <a:solidFill>
                  <a:schemeClr val="accent1">
                    <a:lumMod val="75000"/>
                  </a:schemeClr>
                </a:solidFill>
              </a:rPr>
              <a:t>: multipart/form-data</a:t>
            </a:r>
          </a:p>
          <a:p>
            <a:pPr lvl="1"/>
            <a:r>
              <a:rPr lang="fr-FR" dirty="0">
                <a:solidFill>
                  <a:schemeClr val="accent1">
                    <a:lumMod val="75000"/>
                  </a:schemeClr>
                </a:solidFill>
              </a:rPr>
              <a:t>Content-type: application/x-www-</a:t>
            </a:r>
            <a:r>
              <a:rPr lang="fr-FR" dirty="0" err="1">
                <a:solidFill>
                  <a:schemeClr val="accent1">
                    <a:lumMod val="75000"/>
                  </a:schemeClr>
                </a:solidFill>
              </a:rPr>
              <a:t>form</a:t>
            </a:r>
            <a:r>
              <a:rPr lang="fr-FR" dirty="0">
                <a:solidFill>
                  <a:schemeClr val="accent1">
                    <a:lumMod val="75000"/>
                  </a:schemeClr>
                </a:solidFill>
              </a:rPr>
              <a:t>-</a:t>
            </a:r>
            <a:r>
              <a:rPr lang="fr-FR" dirty="0" err="1">
                <a:solidFill>
                  <a:schemeClr val="accent1">
                    <a:lumMod val="75000"/>
                  </a:schemeClr>
                </a:solidFill>
              </a:rPr>
              <a:t>urlencoded</a:t>
            </a:r>
            <a:endParaRPr lang="fr-FR" dirty="0">
              <a:solidFill>
                <a:schemeClr val="accent1">
                  <a:lumMod val="75000"/>
                </a:schemeClr>
              </a:solidFill>
            </a:endParaRPr>
          </a:p>
          <a:p>
            <a:endParaRPr lang="fr-FR" dirty="0">
              <a:hlinkClick r:id="rId2"/>
            </a:endParaRPr>
          </a:p>
          <a:p>
            <a:endParaRPr lang="fr-FR" dirty="0">
              <a:hlinkClick r:id="rId2"/>
            </a:endParaRPr>
          </a:p>
          <a:p>
            <a:endParaRPr lang="fr-FR" dirty="0">
              <a:hlinkClick r:id="rId2"/>
            </a:endParaRPr>
          </a:p>
          <a:p>
            <a:endParaRPr lang="fr-FR" dirty="0">
              <a:hlinkClick r:id="rId2"/>
            </a:endParaRPr>
          </a:p>
          <a:p>
            <a:endParaRPr lang="fr-FR" dirty="0">
              <a:hlinkClick r:id="rId2"/>
            </a:endParaRPr>
          </a:p>
          <a:p>
            <a:endParaRPr lang="fr-FR" dirty="0">
              <a:hlinkClick r:id="rId2"/>
            </a:endParaRPr>
          </a:p>
          <a:p>
            <a:r>
              <a:rPr lang="fr-FR" dirty="0">
                <a:hlinkClick r:id="rId2"/>
              </a:rPr>
              <a:t>https://developer.mozilla.org/en-US/docs/Learn/HTML/Forms/Sending_and_retrieving_form_data</a:t>
            </a:r>
            <a:endParaRPr lang="fr-FR" dirty="0">
              <a:latin typeface="Lato"/>
            </a:endParaRPr>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pic>
        <p:nvPicPr>
          <p:cNvPr id="8" name="Image 7"/>
          <p:cNvPicPr>
            <a:picLocks noChangeAspect="1"/>
          </p:cNvPicPr>
          <p:nvPr/>
        </p:nvPicPr>
        <p:blipFill>
          <a:blip r:embed="rId3"/>
          <a:stretch>
            <a:fillRect/>
          </a:stretch>
        </p:blipFill>
        <p:spPr>
          <a:xfrm>
            <a:off x="6053137" y="3182556"/>
            <a:ext cx="4924425" cy="2295525"/>
          </a:xfrm>
          <a:prstGeom prst="rect">
            <a:avLst/>
          </a:prstGeom>
        </p:spPr>
      </p:pic>
      <p:pic>
        <p:nvPicPr>
          <p:cNvPr id="9" name="Image 8"/>
          <p:cNvPicPr>
            <a:picLocks noChangeAspect="1"/>
          </p:cNvPicPr>
          <p:nvPr/>
        </p:nvPicPr>
        <p:blipFill>
          <a:blip r:embed="rId4"/>
          <a:stretch>
            <a:fillRect/>
          </a:stretch>
        </p:blipFill>
        <p:spPr>
          <a:xfrm>
            <a:off x="33342" y="2848353"/>
            <a:ext cx="4677968" cy="2429703"/>
          </a:xfrm>
          <a:prstGeom prst="rect">
            <a:avLst/>
          </a:prstGeom>
        </p:spPr>
      </p:pic>
      <p:pic>
        <p:nvPicPr>
          <p:cNvPr id="10" name="Image 9"/>
          <p:cNvPicPr>
            <a:picLocks noChangeAspect="1"/>
          </p:cNvPicPr>
          <p:nvPr/>
        </p:nvPicPr>
        <p:blipFill>
          <a:blip r:embed="rId5"/>
          <a:stretch>
            <a:fillRect/>
          </a:stretch>
        </p:blipFill>
        <p:spPr>
          <a:xfrm>
            <a:off x="0" y="5143511"/>
            <a:ext cx="5033962" cy="1793597"/>
          </a:xfrm>
          <a:prstGeom prst="rect">
            <a:avLst/>
          </a:prstGeom>
        </p:spPr>
      </p:pic>
      <p:sp>
        <p:nvSpPr>
          <p:cNvPr id="11" name="Espace réservé du contenu 3"/>
          <p:cNvSpPr txBox="1">
            <a:spLocks/>
          </p:cNvSpPr>
          <p:nvPr/>
        </p:nvSpPr>
        <p:spPr>
          <a:xfrm>
            <a:off x="200022" y="1350919"/>
            <a:ext cx="4619626" cy="12922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latin typeface="Lato"/>
              </a:rPr>
              <a:t>HTTP POST est utilisé pour poster des formulaires non ajax dans les pages web.</a:t>
            </a:r>
          </a:p>
        </p:txBody>
      </p:sp>
      <p:cxnSp>
        <p:nvCxnSpPr>
          <p:cNvPr id="12" name="Connecteur droit 11"/>
          <p:cNvCxnSpPr>
            <a:cxnSpLocks/>
          </p:cNvCxnSpPr>
          <p:nvPr/>
        </p:nvCxnSpPr>
        <p:spPr>
          <a:xfrm>
            <a:off x="4833936" y="1587499"/>
            <a:ext cx="0" cy="49514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98514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Modéliser vos API </a:t>
            </a:r>
            <a:r>
              <a:rPr lang="fr-FR" dirty="0">
                <a:solidFill>
                  <a:srgbClr val="00B0F0"/>
                </a:solidFill>
              </a:rPr>
              <a:t>sous forme de catalogue</a:t>
            </a:r>
          </a:p>
        </p:txBody>
      </p:sp>
      <p:sp>
        <p:nvSpPr>
          <p:cNvPr id="4" name="Espace réservé du contenu 3"/>
          <p:cNvSpPr>
            <a:spLocks noGrp="1"/>
          </p:cNvSpPr>
          <p:nvPr>
            <p:ph idx="1"/>
          </p:nvPr>
        </p:nvSpPr>
        <p:spPr>
          <a:xfrm>
            <a:off x="838200" y="6198142"/>
            <a:ext cx="10515600" cy="340770"/>
          </a:xfrm>
        </p:spPr>
        <p:txBody>
          <a:bodyPr>
            <a:normAutofit fontScale="85000" lnSpcReduction="10000"/>
          </a:bodyPr>
          <a:lstStyle/>
          <a:p>
            <a:pPr marL="457200" lvl="1" indent="0">
              <a:buNone/>
            </a:pPr>
            <a:r>
              <a:rPr lang="fr-FR" dirty="0">
                <a:hlinkClick r:id="rId2"/>
              </a:rPr>
              <a:t>http://blog.nicolashachet.com/niveaux/confirme/larchitecture-rest-expliquee-en-5-regles/</a:t>
            </a:r>
            <a:endParaRPr lang="fr-FR" dirty="0"/>
          </a:p>
          <a:p>
            <a:pPr lvl="1"/>
            <a:endParaRPr lang="fr-FR" dirty="0"/>
          </a:p>
        </p:txBody>
      </p:sp>
      <p:sp>
        <p:nvSpPr>
          <p:cNvPr id="6" name="Rectangle 5">
            <a:extLst>
              <a:ext uri="{FF2B5EF4-FFF2-40B4-BE49-F238E27FC236}">
                <a16:creationId xmlns:a16="http://schemas.microsoft.com/office/drawing/2014/main" id="{3080637D-C53D-403B-8AB4-D8BC2947B662}"/>
              </a:ext>
            </a:extLst>
          </p:cNvPr>
          <p:cNvSpPr/>
          <p:nvPr/>
        </p:nvSpPr>
        <p:spPr>
          <a:xfrm>
            <a:off x="360217" y="1706710"/>
            <a:ext cx="11693237" cy="3108543"/>
          </a:xfrm>
          <a:prstGeom prst="rect">
            <a:avLst/>
          </a:prstGeom>
        </p:spPr>
        <p:txBody>
          <a:bodyPr wrap="square">
            <a:spAutoFit/>
          </a:bodyPr>
          <a:lstStyle/>
          <a:p>
            <a:r>
              <a:rPr lang="fr-FR" sz="2800" dirty="0"/>
              <a:t>http://mywebsite.com/</a:t>
            </a:r>
            <a:r>
              <a:rPr lang="fr-FR" sz="2800" dirty="0">
                <a:solidFill>
                  <a:srgbClr val="00B050"/>
                </a:solidFill>
              </a:rPr>
              <a:t>books</a:t>
            </a:r>
            <a:r>
              <a:rPr lang="fr-FR" sz="2800" dirty="0"/>
              <a:t>/</a:t>
            </a:r>
            <a:r>
              <a:rPr lang="fr-FR" sz="2800" dirty="0">
                <a:solidFill>
                  <a:srgbClr val="0070C0"/>
                </a:solidFill>
              </a:rPr>
              <a:t>87</a:t>
            </a:r>
            <a:r>
              <a:rPr lang="fr-FR" sz="2800" dirty="0"/>
              <a:t>/</a:t>
            </a:r>
            <a:r>
              <a:rPr lang="fr-FR" sz="2800" dirty="0">
                <a:solidFill>
                  <a:srgbClr val="7030A0"/>
                </a:solidFill>
              </a:rPr>
              <a:t>comments</a:t>
            </a:r>
            <a:r>
              <a:rPr lang="fr-FR" sz="2800" dirty="0"/>
              <a:t>/1568 </a:t>
            </a:r>
            <a:r>
              <a:rPr lang="fr-FR" sz="2400" dirty="0">
                <a:solidFill>
                  <a:schemeClr val="bg1">
                    <a:lumMod val="65000"/>
                  </a:schemeClr>
                </a:solidFill>
              </a:rPr>
              <a:t>=&gt; un commentaire pour un livre</a:t>
            </a:r>
          </a:p>
          <a:p>
            <a:br>
              <a:rPr lang="fr-FR" sz="2800" dirty="0"/>
            </a:br>
            <a:r>
              <a:rPr lang="fr-FR" sz="2800" dirty="0"/>
              <a:t>http://mywebsite.com/</a:t>
            </a:r>
            <a:r>
              <a:rPr lang="fr-FR" sz="2800" dirty="0">
                <a:solidFill>
                  <a:srgbClr val="00B050"/>
                </a:solidFill>
              </a:rPr>
              <a:t>books</a:t>
            </a:r>
            <a:r>
              <a:rPr lang="fr-FR" sz="2800" dirty="0"/>
              <a:t>/</a:t>
            </a:r>
            <a:r>
              <a:rPr lang="fr-FR" sz="2800" dirty="0">
                <a:solidFill>
                  <a:srgbClr val="0070C0"/>
                </a:solidFill>
              </a:rPr>
              <a:t>87</a:t>
            </a:r>
            <a:r>
              <a:rPr lang="fr-FR" sz="2800" dirty="0"/>
              <a:t>/</a:t>
            </a:r>
            <a:r>
              <a:rPr lang="fr-FR" sz="2800" dirty="0">
                <a:solidFill>
                  <a:srgbClr val="7030A0"/>
                </a:solidFill>
              </a:rPr>
              <a:t>comments</a:t>
            </a:r>
            <a:r>
              <a:rPr lang="fr-FR" sz="2800" dirty="0"/>
              <a:t> </a:t>
            </a:r>
            <a:r>
              <a:rPr lang="fr-FR" sz="2400" dirty="0">
                <a:solidFill>
                  <a:schemeClr val="bg1">
                    <a:lumMod val="65000"/>
                  </a:schemeClr>
                </a:solidFill>
              </a:rPr>
              <a:t>=&gt; tous les commentaires pour un livre</a:t>
            </a:r>
            <a:endParaRPr lang="fr-FR" sz="2800" dirty="0">
              <a:solidFill>
                <a:schemeClr val="bg1">
                  <a:lumMod val="65000"/>
                </a:schemeClr>
              </a:solidFill>
            </a:endParaRPr>
          </a:p>
          <a:p>
            <a:br>
              <a:rPr lang="fr-FR" sz="2800" dirty="0"/>
            </a:br>
            <a:r>
              <a:rPr lang="fr-FR" sz="2800" dirty="0"/>
              <a:t>http://mywebsite.com/</a:t>
            </a:r>
            <a:r>
              <a:rPr lang="fr-FR" sz="2800" dirty="0">
                <a:solidFill>
                  <a:srgbClr val="00B050"/>
                </a:solidFill>
              </a:rPr>
              <a:t>books</a:t>
            </a:r>
            <a:r>
              <a:rPr lang="fr-FR" sz="2800" dirty="0"/>
              <a:t>/</a:t>
            </a:r>
            <a:r>
              <a:rPr lang="fr-FR" sz="2800" dirty="0">
                <a:solidFill>
                  <a:srgbClr val="0070C0"/>
                </a:solidFill>
              </a:rPr>
              <a:t>87</a:t>
            </a:r>
            <a:r>
              <a:rPr lang="fr-FR" sz="2800" dirty="0"/>
              <a:t> </a:t>
            </a:r>
            <a:r>
              <a:rPr lang="fr-FR" sz="2400" dirty="0">
                <a:solidFill>
                  <a:schemeClr val="bg1">
                    <a:lumMod val="65000"/>
                  </a:schemeClr>
                </a:solidFill>
              </a:rPr>
              <a:t>=&gt; un livre</a:t>
            </a:r>
            <a:endParaRPr lang="fr-FR" sz="2800" dirty="0">
              <a:solidFill>
                <a:schemeClr val="bg1">
                  <a:lumMod val="65000"/>
                </a:schemeClr>
              </a:solidFill>
            </a:endParaRPr>
          </a:p>
          <a:p>
            <a:br>
              <a:rPr lang="fr-FR" sz="2800" dirty="0"/>
            </a:br>
            <a:r>
              <a:rPr lang="fr-FR" sz="2800" dirty="0"/>
              <a:t>http://mywebsite.com/</a:t>
            </a:r>
            <a:r>
              <a:rPr lang="fr-FR" sz="2800" dirty="0">
                <a:solidFill>
                  <a:srgbClr val="00B050"/>
                </a:solidFill>
              </a:rPr>
              <a:t>books</a:t>
            </a:r>
            <a:r>
              <a:rPr lang="fr-FR" sz="2800" dirty="0"/>
              <a:t> </a:t>
            </a:r>
            <a:r>
              <a:rPr lang="fr-FR" sz="2400" dirty="0">
                <a:solidFill>
                  <a:schemeClr val="bg1">
                    <a:lumMod val="65000"/>
                  </a:schemeClr>
                </a:solidFill>
              </a:rPr>
              <a:t>=&gt; tous les livres</a:t>
            </a:r>
            <a:endParaRPr lang="fr-FR" sz="2800" dirty="0">
              <a:solidFill>
                <a:schemeClr val="bg1">
                  <a:lumMod val="65000"/>
                </a:schemeClr>
              </a:solidFill>
            </a:endParaRPr>
          </a:p>
        </p:txBody>
      </p:sp>
    </p:spTree>
    <p:extLst>
      <p:ext uri="{BB962C8B-B14F-4D97-AF65-F5344CB8AC3E}">
        <p14:creationId xmlns:p14="http://schemas.microsoft.com/office/powerpoint/2010/main" val="38182808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8B0673-4993-4718-94A3-FFEE5BA8490D}"/>
              </a:ext>
            </a:extLst>
          </p:cNvPr>
          <p:cNvSpPr>
            <a:spLocks noGrp="1"/>
          </p:cNvSpPr>
          <p:nvPr>
            <p:ph type="title"/>
          </p:nvPr>
        </p:nvSpPr>
        <p:spPr/>
        <p:txBody>
          <a:bodyPr/>
          <a:lstStyle/>
          <a:p>
            <a:r>
              <a:rPr lang="fr-FR" dirty="0"/>
              <a:t>Modéliser vos API </a:t>
            </a:r>
            <a:r>
              <a:rPr lang="fr-FR" dirty="0">
                <a:solidFill>
                  <a:srgbClr val="00B0F0"/>
                </a:solidFill>
              </a:rPr>
              <a:t>en domaine fonctionnelle</a:t>
            </a:r>
          </a:p>
        </p:txBody>
      </p:sp>
      <p:sp>
        <p:nvSpPr>
          <p:cNvPr id="3" name="Espace réservé du contenu 2">
            <a:extLst>
              <a:ext uri="{FF2B5EF4-FFF2-40B4-BE49-F238E27FC236}">
                <a16:creationId xmlns:a16="http://schemas.microsoft.com/office/drawing/2014/main" id="{E1D5A7B2-946F-4A25-A91B-C2C04A018BE9}"/>
              </a:ext>
            </a:extLst>
          </p:cNvPr>
          <p:cNvSpPr>
            <a:spLocks noGrp="1"/>
          </p:cNvSpPr>
          <p:nvPr>
            <p:ph idx="1"/>
          </p:nvPr>
        </p:nvSpPr>
        <p:spPr/>
        <p:txBody>
          <a:bodyPr/>
          <a:lstStyle/>
          <a:p>
            <a:pPr marL="0" indent="0">
              <a:buNone/>
            </a:pPr>
            <a:r>
              <a:rPr lang="fr-FR" dirty="0"/>
              <a:t>http://www.mywebsite.com/</a:t>
            </a:r>
            <a:r>
              <a:rPr lang="fr-FR" dirty="0">
                <a:solidFill>
                  <a:srgbClr val="00B050"/>
                </a:solidFill>
              </a:rPr>
              <a:t>books </a:t>
            </a:r>
            <a:r>
              <a:rPr lang="fr-FR" sz="2400" dirty="0">
                <a:solidFill>
                  <a:schemeClr val="bg1">
                    <a:lumMod val="65000"/>
                  </a:schemeClr>
                </a:solidFill>
              </a:rPr>
              <a:t>=&gt; tous les livres</a:t>
            </a:r>
          </a:p>
          <a:p>
            <a:pPr marL="0" indent="0">
              <a:buNone/>
            </a:pPr>
            <a:r>
              <a:rPr lang="fr-FR" dirty="0"/>
              <a:t>http://www.mywebsite.com/</a:t>
            </a:r>
            <a:r>
              <a:rPr lang="fr-FR" dirty="0">
                <a:solidFill>
                  <a:srgbClr val="00B050"/>
                </a:solidFill>
              </a:rPr>
              <a:t>books</a:t>
            </a:r>
            <a:r>
              <a:rPr lang="fr-FR" dirty="0"/>
              <a:t>/</a:t>
            </a:r>
            <a:r>
              <a:rPr lang="fr-FR" dirty="0">
                <a:solidFill>
                  <a:srgbClr val="0070C0"/>
                </a:solidFill>
              </a:rPr>
              <a:t>87 </a:t>
            </a:r>
            <a:r>
              <a:rPr lang="fr-FR" sz="2400" dirty="0">
                <a:solidFill>
                  <a:schemeClr val="bg1">
                    <a:lumMod val="65000"/>
                  </a:schemeClr>
                </a:solidFill>
              </a:rPr>
              <a:t>=&gt; 1 livre</a:t>
            </a:r>
          </a:p>
          <a:p>
            <a:pPr marL="0" indent="0">
              <a:buNone/>
            </a:pPr>
            <a:endParaRPr lang="fr-FR" dirty="0">
              <a:solidFill>
                <a:srgbClr val="0070C0"/>
              </a:solidFill>
            </a:endParaRPr>
          </a:p>
          <a:p>
            <a:pPr marL="0" indent="0">
              <a:buNone/>
            </a:pPr>
            <a:r>
              <a:rPr lang="fr-FR" dirty="0"/>
              <a:t>http://www.mywebsite.com/</a:t>
            </a:r>
            <a:r>
              <a:rPr lang="fr-FR" dirty="0">
                <a:solidFill>
                  <a:srgbClr val="00B050"/>
                </a:solidFill>
              </a:rPr>
              <a:t>comments </a:t>
            </a:r>
            <a:r>
              <a:rPr lang="fr-FR" sz="2400" dirty="0">
                <a:solidFill>
                  <a:schemeClr val="bg1">
                    <a:lumMod val="65000"/>
                  </a:schemeClr>
                </a:solidFill>
              </a:rPr>
              <a:t>=&gt; tous les commentaires</a:t>
            </a:r>
            <a:endParaRPr lang="fr-FR" dirty="0">
              <a:solidFill>
                <a:schemeClr val="bg1">
                  <a:lumMod val="65000"/>
                </a:schemeClr>
              </a:solidFill>
            </a:endParaRPr>
          </a:p>
          <a:p>
            <a:pPr marL="0" indent="0">
              <a:buNone/>
            </a:pPr>
            <a:r>
              <a:rPr lang="fr-FR" dirty="0"/>
              <a:t>http://www.mywebsite.com/</a:t>
            </a:r>
            <a:r>
              <a:rPr lang="fr-FR" dirty="0">
                <a:solidFill>
                  <a:srgbClr val="00B050"/>
                </a:solidFill>
              </a:rPr>
              <a:t>comments</a:t>
            </a:r>
            <a:r>
              <a:rPr lang="fr-FR" dirty="0"/>
              <a:t>/</a:t>
            </a:r>
            <a:r>
              <a:rPr lang="fr-FR" dirty="0">
                <a:solidFill>
                  <a:srgbClr val="0070C0"/>
                </a:solidFill>
              </a:rPr>
              <a:t>1558 </a:t>
            </a:r>
            <a:r>
              <a:rPr lang="fr-FR" sz="2400" dirty="0">
                <a:solidFill>
                  <a:schemeClr val="bg1">
                    <a:lumMod val="65000"/>
                  </a:schemeClr>
                </a:solidFill>
              </a:rPr>
              <a:t>=&gt; 1 commentaire</a:t>
            </a:r>
            <a:endParaRPr lang="fr-FR" dirty="0">
              <a:solidFill>
                <a:schemeClr val="bg1">
                  <a:lumMod val="65000"/>
                </a:schemeClr>
              </a:solidFill>
            </a:endParaRPr>
          </a:p>
          <a:p>
            <a:pPr marL="0" indent="0">
              <a:buNone/>
            </a:pPr>
            <a:endParaRPr lang="fr-FR" dirty="0">
              <a:solidFill>
                <a:srgbClr val="0070C0"/>
              </a:solidFill>
            </a:endParaRPr>
          </a:p>
          <a:p>
            <a:pPr marL="0" indent="0">
              <a:buNone/>
            </a:pPr>
            <a:endParaRPr lang="fr-FR" dirty="0"/>
          </a:p>
          <a:p>
            <a:pPr marL="0" indent="0">
              <a:buNone/>
            </a:pPr>
            <a:endParaRPr lang="fr-FR" dirty="0"/>
          </a:p>
          <a:p>
            <a:pPr marL="0" indent="0">
              <a:buNone/>
            </a:pPr>
            <a:endParaRPr lang="fr-FR" dirty="0"/>
          </a:p>
        </p:txBody>
      </p:sp>
      <p:sp>
        <p:nvSpPr>
          <p:cNvPr id="5" name="Espace réservé du contenu 3">
            <a:extLst>
              <a:ext uri="{FF2B5EF4-FFF2-40B4-BE49-F238E27FC236}">
                <a16:creationId xmlns:a16="http://schemas.microsoft.com/office/drawing/2014/main" id="{D8880067-8567-4865-9CAC-3DF7D2811CEC}"/>
              </a:ext>
            </a:extLst>
          </p:cNvPr>
          <p:cNvSpPr txBox="1">
            <a:spLocks/>
          </p:cNvSpPr>
          <p:nvPr/>
        </p:nvSpPr>
        <p:spPr>
          <a:xfrm>
            <a:off x="838200" y="6198142"/>
            <a:ext cx="10515600" cy="34077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r>
              <a:rPr lang="fr-FR" dirty="0"/>
              <a:t>D’après Yann </a:t>
            </a:r>
            <a:r>
              <a:rPr lang="fr-FR" dirty="0" err="1"/>
              <a:t>Crumeyrolles</a:t>
            </a:r>
            <a:endParaRPr lang="fr-FR" dirty="0"/>
          </a:p>
        </p:txBody>
      </p:sp>
    </p:spTree>
    <p:extLst>
      <p:ext uri="{BB962C8B-B14F-4D97-AF65-F5344CB8AC3E}">
        <p14:creationId xmlns:p14="http://schemas.microsoft.com/office/powerpoint/2010/main" val="22784097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4FD382-C49B-4708-BBAE-B6F7BD3A5C10}"/>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3" name="Espace réservé du contenu 2">
            <a:extLst>
              <a:ext uri="{FF2B5EF4-FFF2-40B4-BE49-F238E27FC236}">
                <a16:creationId xmlns:a16="http://schemas.microsoft.com/office/drawing/2014/main" id="{E0694EE9-881F-4131-AA7D-E267418744A9}"/>
              </a:ext>
            </a:extLst>
          </p:cNvPr>
          <p:cNvSpPr>
            <a:spLocks noGrp="1"/>
          </p:cNvSpPr>
          <p:nvPr>
            <p:ph idx="1"/>
          </p:nvPr>
        </p:nvSpPr>
        <p:spPr>
          <a:xfrm>
            <a:off x="838200" y="1825625"/>
            <a:ext cx="5147821" cy="4351338"/>
          </a:xfrm>
        </p:spPr>
        <p:txBody>
          <a:bodyPr/>
          <a:lstStyle/>
          <a:p>
            <a:pPr marL="0" indent="0">
              <a:buNone/>
            </a:pPr>
            <a:endParaRPr lang="fr-FR" dirty="0"/>
          </a:p>
          <a:p>
            <a:pPr marL="0" indent="0">
              <a:buNone/>
            </a:pPr>
            <a:r>
              <a:rPr lang="fr-FR" dirty="0"/>
              <a:t>Exemple :</a:t>
            </a:r>
          </a:p>
          <a:p>
            <a:pPr marL="0" indent="0">
              <a:buNone/>
            </a:pPr>
            <a:r>
              <a:rPr lang="fr-FR" dirty="0">
                <a:hlinkClick r:id="rId2"/>
              </a:rPr>
              <a:t>https://www.guillaume-chervet.fr</a:t>
            </a:r>
            <a:endParaRPr lang="fr-FR" dirty="0"/>
          </a:p>
          <a:p>
            <a:pPr marL="0" indent="0">
              <a:buNone/>
            </a:pPr>
            <a:endParaRPr lang="fr-FR" dirty="0"/>
          </a:p>
          <a:p>
            <a:pPr marL="0" indent="0">
              <a:buNone/>
            </a:pPr>
            <a:r>
              <a:rPr lang="fr-FR" dirty="0"/>
              <a:t>CMS </a:t>
            </a:r>
            <a:r>
              <a:rPr lang="fr-FR" dirty="0" err="1"/>
              <a:t>Multi-site</a:t>
            </a:r>
            <a:r>
              <a:rPr lang="fr-FR" dirty="0"/>
              <a:t>, multi-tenant</a:t>
            </a:r>
          </a:p>
          <a:p>
            <a:pPr marL="0" indent="0">
              <a:buNone/>
            </a:pPr>
            <a:endParaRPr lang="fr-FR" dirty="0"/>
          </a:p>
          <a:p>
            <a:endParaRPr lang="fr-FR" dirty="0"/>
          </a:p>
        </p:txBody>
      </p:sp>
      <p:pic>
        <p:nvPicPr>
          <p:cNvPr id="5" name="Image 4">
            <a:extLst>
              <a:ext uri="{FF2B5EF4-FFF2-40B4-BE49-F238E27FC236}">
                <a16:creationId xmlns:a16="http://schemas.microsoft.com/office/drawing/2014/main" id="{83DDA713-F165-4A89-BCBC-26ABB97B401E}"/>
              </a:ext>
            </a:extLst>
          </p:cNvPr>
          <p:cNvPicPr>
            <a:picLocks noChangeAspect="1"/>
          </p:cNvPicPr>
          <p:nvPr/>
        </p:nvPicPr>
        <p:blipFill>
          <a:blip r:embed="rId3"/>
          <a:stretch>
            <a:fillRect/>
          </a:stretch>
        </p:blipFill>
        <p:spPr>
          <a:xfrm>
            <a:off x="6325386" y="1251457"/>
            <a:ext cx="5274558" cy="4925506"/>
          </a:xfrm>
          <a:prstGeom prst="rect">
            <a:avLst/>
          </a:prstGeom>
        </p:spPr>
      </p:pic>
    </p:spTree>
    <p:extLst>
      <p:ext uri="{BB962C8B-B14F-4D97-AF65-F5344CB8AC3E}">
        <p14:creationId xmlns:p14="http://schemas.microsoft.com/office/powerpoint/2010/main" val="35070256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364C27-30F7-4BFE-8B74-141FC55F29E5}"/>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5" name="Ellipse 4">
            <a:extLst>
              <a:ext uri="{FF2B5EF4-FFF2-40B4-BE49-F238E27FC236}">
                <a16:creationId xmlns:a16="http://schemas.microsoft.com/office/drawing/2014/main" id="{240D1ED2-54F6-416B-A3A6-28A19E6C7458}"/>
              </a:ext>
            </a:extLst>
          </p:cNvPr>
          <p:cNvSpPr/>
          <p:nvPr/>
        </p:nvSpPr>
        <p:spPr>
          <a:xfrm>
            <a:off x="904974" y="1573178"/>
            <a:ext cx="1835082" cy="13255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Site / Master</a:t>
            </a:r>
          </a:p>
        </p:txBody>
      </p:sp>
      <p:sp>
        <p:nvSpPr>
          <p:cNvPr id="6" name="Ellipse 5">
            <a:extLst>
              <a:ext uri="{FF2B5EF4-FFF2-40B4-BE49-F238E27FC236}">
                <a16:creationId xmlns:a16="http://schemas.microsoft.com/office/drawing/2014/main" id="{FC585EE2-01B1-44DA-B49F-DD463F63D209}"/>
              </a:ext>
            </a:extLst>
          </p:cNvPr>
          <p:cNvSpPr/>
          <p:nvPr/>
        </p:nvSpPr>
        <p:spPr>
          <a:xfrm>
            <a:off x="842913" y="3511485"/>
            <a:ext cx="1564850" cy="12019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User</a:t>
            </a:r>
          </a:p>
        </p:txBody>
      </p:sp>
      <p:sp>
        <p:nvSpPr>
          <p:cNvPr id="7" name="Ellipse 6">
            <a:extLst>
              <a:ext uri="{FF2B5EF4-FFF2-40B4-BE49-F238E27FC236}">
                <a16:creationId xmlns:a16="http://schemas.microsoft.com/office/drawing/2014/main" id="{696272CC-DDED-4ABA-A7D9-90C70CA0C41D}"/>
              </a:ext>
            </a:extLst>
          </p:cNvPr>
          <p:cNvSpPr/>
          <p:nvPr/>
        </p:nvSpPr>
        <p:spPr>
          <a:xfrm>
            <a:off x="3574330" y="1748403"/>
            <a:ext cx="1564850" cy="110293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Page</a:t>
            </a:r>
          </a:p>
        </p:txBody>
      </p:sp>
      <p:sp>
        <p:nvSpPr>
          <p:cNvPr id="8" name="Ellipse 7">
            <a:extLst>
              <a:ext uri="{FF2B5EF4-FFF2-40B4-BE49-F238E27FC236}">
                <a16:creationId xmlns:a16="http://schemas.microsoft.com/office/drawing/2014/main" id="{27B48E08-C0CD-4784-9344-90B16F30D1E3}"/>
              </a:ext>
            </a:extLst>
          </p:cNvPr>
          <p:cNvSpPr/>
          <p:nvPr/>
        </p:nvSpPr>
        <p:spPr>
          <a:xfrm>
            <a:off x="3091992" y="3429000"/>
            <a:ext cx="2212937" cy="14807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Statistic</a:t>
            </a:r>
            <a:endParaRPr lang="fr-FR" sz="2400" dirty="0"/>
          </a:p>
        </p:txBody>
      </p:sp>
      <p:sp>
        <p:nvSpPr>
          <p:cNvPr id="9" name="Ellipse 8">
            <a:extLst>
              <a:ext uri="{FF2B5EF4-FFF2-40B4-BE49-F238E27FC236}">
                <a16:creationId xmlns:a16="http://schemas.microsoft.com/office/drawing/2014/main" id="{CE0D3EC6-A464-447D-8A65-D8FE3F3E8E99}"/>
              </a:ext>
            </a:extLst>
          </p:cNvPr>
          <p:cNvSpPr/>
          <p:nvPr/>
        </p:nvSpPr>
        <p:spPr>
          <a:xfrm>
            <a:off x="1621410" y="5106185"/>
            <a:ext cx="2009479" cy="120191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Message</a:t>
            </a:r>
          </a:p>
        </p:txBody>
      </p:sp>
      <p:sp>
        <p:nvSpPr>
          <p:cNvPr id="10" name="Ellipse 9">
            <a:extLst>
              <a:ext uri="{FF2B5EF4-FFF2-40B4-BE49-F238E27FC236}">
                <a16:creationId xmlns:a16="http://schemas.microsoft.com/office/drawing/2014/main" id="{4E11CF6E-761F-405F-AACD-C2643136DD79}"/>
              </a:ext>
            </a:extLst>
          </p:cNvPr>
          <p:cNvSpPr/>
          <p:nvPr/>
        </p:nvSpPr>
        <p:spPr>
          <a:xfrm>
            <a:off x="8147117" y="2223122"/>
            <a:ext cx="1835083" cy="1201917"/>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Domain</a:t>
            </a:r>
          </a:p>
        </p:txBody>
      </p:sp>
      <p:sp>
        <p:nvSpPr>
          <p:cNvPr id="11" name="Ellipse 10">
            <a:extLst>
              <a:ext uri="{FF2B5EF4-FFF2-40B4-BE49-F238E27FC236}">
                <a16:creationId xmlns:a16="http://schemas.microsoft.com/office/drawing/2014/main" id="{072B293A-F619-4544-B828-B38EDA04B550}"/>
              </a:ext>
            </a:extLst>
          </p:cNvPr>
          <p:cNvSpPr/>
          <p:nvPr/>
        </p:nvSpPr>
        <p:spPr>
          <a:xfrm>
            <a:off x="5718142" y="3131122"/>
            <a:ext cx="1835083" cy="1201917"/>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Log</a:t>
            </a:r>
          </a:p>
        </p:txBody>
      </p:sp>
      <p:sp>
        <p:nvSpPr>
          <p:cNvPr id="12" name="Ellipse 11">
            <a:extLst>
              <a:ext uri="{FF2B5EF4-FFF2-40B4-BE49-F238E27FC236}">
                <a16:creationId xmlns:a16="http://schemas.microsoft.com/office/drawing/2014/main" id="{C5A47A92-D662-4938-8FFF-6AA5A82636F5}"/>
              </a:ext>
            </a:extLst>
          </p:cNvPr>
          <p:cNvSpPr/>
          <p:nvPr/>
        </p:nvSpPr>
        <p:spPr>
          <a:xfrm>
            <a:off x="5178458" y="5336995"/>
            <a:ext cx="1835083" cy="1201917"/>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UserSite</a:t>
            </a:r>
            <a:endParaRPr lang="fr-FR" sz="2400" dirty="0"/>
          </a:p>
        </p:txBody>
      </p:sp>
      <p:sp>
        <p:nvSpPr>
          <p:cNvPr id="13" name="Ellipse 12">
            <a:extLst>
              <a:ext uri="{FF2B5EF4-FFF2-40B4-BE49-F238E27FC236}">
                <a16:creationId xmlns:a16="http://schemas.microsoft.com/office/drawing/2014/main" id="{B826A076-4CA5-40D5-B457-B775C9044F1E}"/>
              </a:ext>
            </a:extLst>
          </p:cNvPr>
          <p:cNvSpPr/>
          <p:nvPr/>
        </p:nvSpPr>
        <p:spPr>
          <a:xfrm>
            <a:off x="7013540" y="4214714"/>
            <a:ext cx="2363766" cy="148079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Notification</a:t>
            </a:r>
          </a:p>
        </p:txBody>
      </p:sp>
      <p:sp>
        <p:nvSpPr>
          <p:cNvPr id="14" name="Ellipse 13">
            <a:extLst>
              <a:ext uri="{FF2B5EF4-FFF2-40B4-BE49-F238E27FC236}">
                <a16:creationId xmlns:a16="http://schemas.microsoft.com/office/drawing/2014/main" id="{98785C74-2D34-444A-9CAB-9356CF156C65}"/>
              </a:ext>
            </a:extLst>
          </p:cNvPr>
          <p:cNvSpPr/>
          <p:nvPr/>
        </p:nvSpPr>
        <p:spPr>
          <a:xfrm>
            <a:off x="6095999" y="1536189"/>
            <a:ext cx="1835083" cy="1201917"/>
          </a:xfrm>
          <a:prstGeom prst="ellipse">
            <a:avLst/>
          </a:prstGeom>
          <a:solidFill>
            <a:srgbClr val="A74F7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File</a:t>
            </a:r>
          </a:p>
        </p:txBody>
      </p:sp>
      <p:sp>
        <p:nvSpPr>
          <p:cNvPr id="15" name="Ellipse 14">
            <a:extLst>
              <a:ext uri="{FF2B5EF4-FFF2-40B4-BE49-F238E27FC236}">
                <a16:creationId xmlns:a16="http://schemas.microsoft.com/office/drawing/2014/main" id="{20DBEB2D-E98E-4562-80C0-986842A1ACF0}"/>
              </a:ext>
            </a:extLst>
          </p:cNvPr>
          <p:cNvSpPr/>
          <p:nvPr/>
        </p:nvSpPr>
        <p:spPr>
          <a:xfrm>
            <a:off x="10018334" y="3474991"/>
            <a:ext cx="1835083" cy="120191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Tags</a:t>
            </a:r>
          </a:p>
        </p:txBody>
      </p:sp>
      <p:sp>
        <p:nvSpPr>
          <p:cNvPr id="16" name="Ellipse 15">
            <a:extLst>
              <a:ext uri="{FF2B5EF4-FFF2-40B4-BE49-F238E27FC236}">
                <a16:creationId xmlns:a16="http://schemas.microsoft.com/office/drawing/2014/main" id="{BFF531A3-CD83-458A-BF94-115D71BE95CF}"/>
              </a:ext>
            </a:extLst>
          </p:cNvPr>
          <p:cNvSpPr/>
          <p:nvPr/>
        </p:nvSpPr>
        <p:spPr>
          <a:xfrm>
            <a:off x="9967271" y="1386330"/>
            <a:ext cx="1835083" cy="1201917"/>
          </a:xfrm>
          <a:prstGeom prst="ellipse">
            <a:avLst/>
          </a:prstGeom>
          <a:solidFill>
            <a:srgbClr val="C355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History</a:t>
            </a:r>
            <a:endParaRPr lang="fr-FR" sz="2400" dirty="0"/>
          </a:p>
        </p:txBody>
      </p:sp>
      <p:sp>
        <p:nvSpPr>
          <p:cNvPr id="17" name="Ellipse 16">
            <a:extLst>
              <a:ext uri="{FF2B5EF4-FFF2-40B4-BE49-F238E27FC236}">
                <a16:creationId xmlns:a16="http://schemas.microsoft.com/office/drawing/2014/main" id="{0098AB32-EFF4-4592-8348-8F6F96607351}"/>
              </a:ext>
            </a:extLst>
          </p:cNvPr>
          <p:cNvSpPr/>
          <p:nvPr/>
        </p:nvSpPr>
        <p:spPr>
          <a:xfrm>
            <a:off x="9667964" y="5003669"/>
            <a:ext cx="2009479" cy="1201917"/>
          </a:xfrm>
          <a:prstGeom prst="ellipse">
            <a:avLst/>
          </a:prstGeom>
          <a:solidFill>
            <a:srgbClr val="54744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Comment</a:t>
            </a:r>
          </a:p>
        </p:txBody>
      </p:sp>
    </p:spTree>
    <p:extLst>
      <p:ext uri="{BB962C8B-B14F-4D97-AF65-F5344CB8AC3E}">
        <p14:creationId xmlns:p14="http://schemas.microsoft.com/office/powerpoint/2010/main" val="3088044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Les services REST</a:t>
            </a:r>
            <a:br>
              <a:rPr lang="fr-FR" sz="7200" dirty="0"/>
            </a:br>
            <a:r>
              <a:rPr lang="fr-FR" sz="7200" dirty="0"/>
              <a:t>Introduction</a:t>
            </a:r>
          </a:p>
        </p:txBody>
      </p:sp>
    </p:spTree>
    <p:extLst>
      <p:ext uri="{BB962C8B-B14F-4D97-AF65-F5344CB8AC3E}">
        <p14:creationId xmlns:p14="http://schemas.microsoft.com/office/powerpoint/2010/main" val="27014754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DA5B006-E6BD-43BE-97C7-8D27BE11C98A}"/>
              </a:ext>
            </a:extLst>
          </p:cNvPr>
          <p:cNvSpPr>
            <a:spLocks noGrp="1"/>
          </p:cNvSpPr>
          <p:nvPr>
            <p:ph idx="1"/>
          </p:nvPr>
        </p:nvSpPr>
        <p:spPr/>
        <p:txBody>
          <a:bodyPr/>
          <a:lstStyle/>
          <a:p>
            <a:r>
              <a:rPr lang="fr-FR" dirty="0"/>
              <a:t>Src</a:t>
            </a:r>
          </a:p>
          <a:p>
            <a:pPr lvl="1"/>
            <a:r>
              <a:rPr lang="fr-FR" dirty="0" err="1">
                <a:solidFill>
                  <a:srgbClr val="00B050"/>
                </a:solidFill>
              </a:rPr>
              <a:t>SiteWeb</a:t>
            </a:r>
            <a:endParaRPr lang="fr-FR" dirty="0">
              <a:solidFill>
                <a:srgbClr val="00B050"/>
              </a:solidFill>
            </a:endParaRPr>
          </a:p>
          <a:p>
            <a:pPr lvl="1"/>
            <a:r>
              <a:rPr lang="fr-FR" dirty="0">
                <a:solidFill>
                  <a:srgbClr val="0070C0"/>
                </a:solidFill>
              </a:rPr>
              <a:t>Site</a:t>
            </a:r>
          </a:p>
          <a:p>
            <a:pPr lvl="1"/>
            <a:r>
              <a:rPr lang="fr-FR" dirty="0">
                <a:solidFill>
                  <a:srgbClr val="0070C0"/>
                </a:solidFill>
              </a:rPr>
              <a:t>Page</a:t>
            </a:r>
          </a:p>
          <a:p>
            <a:pPr lvl="1"/>
            <a:r>
              <a:rPr lang="fr-FR" dirty="0">
                <a:solidFill>
                  <a:srgbClr val="0070C0"/>
                </a:solidFill>
              </a:rPr>
              <a:t>User</a:t>
            </a:r>
          </a:p>
          <a:p>
            <a:pPr lvl="1"/>
            <a:r>
              <a:rPr lang="fr-FR" dirty="0" err="1">
                <a:solidFill>
                  <a:srgbClr val="0070C0"/>
                </a:solidFill>
              </a:rPr>
              <a:t>Statistic</a:t>
            </a:r>
            <a:endParaRPr lang="fr-FR" dirty="0">
              <a:solidFill>
                <a:srgbClr val="0070C0"/>
              </a:solidFill>
            </a:endParaRPr>
          </a:p>
          <a:p>
            <a:pPr lvl="1"/>
            <a:r>
              <a:rPr lang="fr-FR" dirty="0">
                <a:solidFill>
                  <a:srgbClr val="0070C0"/>
                </a:solidFill>
              </a:rPr>
              <a:t>Message</a:t>
            </a:r>
          </a:p>
          <a:p>
            <a:pPr lvl="1"/>
            <a:r>
              <a:rPr lang="fr-FR" dirty="0">
                <a:solidFill>
                  <a:srgbClr val="0070C0"/>
                </a:solidFill>
              </a:rPr>
              <a:t>etc…</a:t>
            </a:r>
          </a:p>
          <a:p>
            <a:pPr lvl="1"/>
            <a:endParaRPr lang="fr-FR" dirty="0"/>
          </a:p>
          <a:p>
            <a:pPr lvl="1"/>
            <a:endParaRPr lang="fr-FR" dirty="0"/>
          </a:p>
          <a:p>
            <a:pPr lvl="1"/>
            <a:endParaRPr lang="fr-FR" dirty="0"/>
          </a:p>
          <a:p>
            <a:pPr lvl="1"/>
            <a:endParaRPr lang="fr-FR" dirty="0"/>
          </a:p>
          <a:p>
            <a:pPr lvl="1"/>
            <a:endParaRPr lang="fr-FR" dirty="0"/>
          </a:p>
        </p:txBody>
      </p:sp>
      <p:sp>
        <p:nvSpPr>
          <p:cNvPr id="7" name="Titre 1">
            <a:extLst>
              <a:ext uri="{FF2B5EF4-FFF2-40B4-BE49-F238E27FC236}">
                <a16:creationId xmlns:a16="http://schemas.microsoft.com/office/drawing/2014/main" id="{40C65A8D-B7A6-4D31-9B02-8D9126BE3960}"/>
              </a:ext>
            </a:extLst>
          </p:cNvPr>
          <p:cNvSpPr>
            <a:spLocks noGrp="1"/>
          </p:cNvSpPr>
          <p:nvPr>
            <p:ph type="title"/>
          </p:nvPr>
        </p:nvSpPr>
        <p:spPr>
          <a:xfrm>
            <a:off x="838200" y="143056"/>
            <a:ext cx="10515600" cy="1325563"/>
          </a:xfrm>
        </p:spPr>
        <p:txBody>
          <a:bodyPr/>
          <a:lstStyle/>
          <a:p>
            <a:r>
              <a:rPr lang="fr-FR" dirty="0"/>
              <a:t>Modéliser vos API </a:t>
            </a:r>
            <a:r>
              <a:rPr lang="fr-FR" dirty="0">
                <a:solidFill>
                  <a:srgbClr val="00B0F0"/>
                </a:solidFill>
              </a:rPr>
              <a:t>en domaine fonctionnelle</a:t>
            </a:r>
            <a:endParaRPr lang="fr-FR" dirty="0"/>
          </a:p>
        </p:txBody>
      </p:sp>
      <p:pic>
        <p:nvPicPr>
          <p:cNvPr id="10" name="Image 9">
            <a:extLst>
              <a:ext uri="{FF2B5EF4-FFF2-40B4-BE49-F238E27FC236}">
                <a16:creationId xmlns:a16="http://schemas.microsoft.com/office/drawing/2014/main" id="{480B067E-6C8C-413F-A5CB-5BC61BAA671C}"/>
              </a:ext>
            </a:extLst>
          </p:cNvPr>
          <p:cNvPicPr>
            <a:picLocks noChangeAspect="1"/>
          </p:cNvPicPr>
          <p:nvPr/>
        </p:nvPicPr>
        <p:blipFill rotWithShape="1">
          <a:blip r:embed="rId2"/>
          <a:srcRect r="37921" b="8282"/>
          <a:stretch/>
        </p:blipFill>
        <p:spPr>
          <a:xfrm>
            <a:off x="545502" y="1825625"/>
            <a:ext cx="585395" cy="436808"/>
          </a:xfrm>
          <a:prstGeom prst="rect">
            <a:avLst/>
          </a:prstGeom>
        </p:spPr>
      </p:pic>
      <p:pic>
        <p:nvPicPr>
          <p:cNvPr id="11" name="Image 10">
            <a:extLst>
              <a:ext uri="{FF2B5EF4-FFF2-40B4-BE49-F238E27FC236}">
                <a16:creationId xmlns:a16="http://schemas.microsoft.com/office/drawing/2014/main" id="{0960B3F6-8D7D-455E-806E-27C1E3D1A8EC}"/>
              </a:ext>
            </a:extLst>
          </p:cNvPr>
          <p:cNvPicPr>
            <a:picLocks noChangeAspect="1"/>
          </p:cNvPicPr>
          <p:nvPr/>
        </p:nvPicPr>
        <p:blipFill>
          <a:blip r:embed="rId3"/>
          <a:stretch>
            <a:fillRect/>
          </a:stretch>
        </p:blipFill>
        <p:spPr>
          <a:xfrm>
            <a:off x="941060" y="2262433"/>
            <a:ext cx="619125" cy="419100"/>
          </a:xfrm>
          <a:prstGeom prst="rect">
            <a:avLst/>
          </a:prstGeom>
        </p:spPr>
      </p:pic>
      <p:pic>
        <p:nvPicPr>
          <p:cNvPr id="12" name="Image 11">
            <a:extLst>
              <a:ext uri="{FF2B5EF4-FFF2-40B4-BE49-F238E27FC236}">
                <a16:creationId xmlns:a16="http://schemas.microsoft.com/office/drawing/2014/main" id="{0CBCF121-4698-4D66-BA07-1F2B75EA70F6}"/>
              </a:ext>
            </a:extLst>
          </p:cNvPr>
          <p:cNvPicPr>
            <a:picLocks noChangeAspect="1"/>
          </p:cNvPicPr>
          <p:nvPr/>
        </p:nvPicPr>
        <p:blipFill>
          <a:blip r:embed="rId3"/>
          <a:stretch>
            <a:fillRect/>
          </a:stretch>
        </p:blipFill>
        <p:spPr>
          <a:xfrm>
            <a:off x="941060" y="2699241"/>
            <a:ext cx="619125" cy="419100"/>
          </a:xfrm>
          <a:prstGeom prst="rect">
            <a:avLst/>
          </a:prstGeom>
        </p:spPr>
      </p:pic>
      <p:pic>
        <p:nvPicPr>
          <p:cNvPr id="13" name="Image 12">
            <a:extLst>
              <a:ext uri="{FF2B5EF4-FFF2-40B4-BE49-F238E27FC236}">
                <a16:creationId xmlns:a16="http://schemas.microsoft.com/office/drawing/2014/main" id="{0CF3AA2F-7F9F-4AC0-9DA4-6AC1E66C2406}"/>
              </a:ext>
            </a:extLst>
          </p:cNvPr>
          <p:cNvPicPr>
            <a:picLocks noChangeAspect="1"/>
          </p:cNvPicPr>
          <p:nvPr/>
        </p:nvPicPr>
        <p:blipFill>
          <a:blip r:embed="rId3"/>
          <a:stretch>
            <a:fillRect/>
          </a:stretch>
        </p:blipFill>
        <p:spPr>
          <a:xfrm>
            <a:off x="941060" y="3056247"/>
            <a:ext cx="619125" cy="419100"/>
          </a:xfrm>
          <a:prstGeom prst="rect">
            <a:avLst/>
          </a:prstGeom>
        </p:spPr>
      </p:pic>
      <p:pic>
        <p:nvPicPr>
          <p:cNvPr id="14" name="Image 13">
            <a:extLst>
              <a:ext uri="{FF2B5EF4-FFF2-40B4-BE49-F238E27FC236}">
                <a16:creationId xmlns:a16="http://schemas.microsoft.com/office/drawing/2014/main" id="{3F0609CC-E25A-4DAA-B4AD-EAD2C370B2EC}"/>
              </a:ext>
            </a:extLst>
          </p:cNvPr>
          <p:cNvPicPr>
            <a:picLocks noChangeAspect="1"/>
          </p:cNvPicPr>
          <p:nvPr/>
        </p:nvPicPr>
        <p:blipFill>
          <a:blip r:embed="rId3"/>
          <a:stretch>
            <a:fillRect/>
          </a:stretch>
        </p:blipFill>
        <p:spPr>
          <a:xfrm>
            <a:off x="941059" y="3451189"/>
            <a:ext cx="619125" cy="419100"/>
          </a:xfrm>
          <a:prstGeom prst="rect">
            <a:avLst/>
          </a:prstGeom>
        </p:spPr>
      </p:pic>
      <p:pic>
        <p:nvPicPr>
          <p:cNvPr id="15" name="Image 14">
            <a:extLst>
              <a:ext uri="{FF2B5EF4-FFF2-40B4-BE49-F238E27FC236}">
                <a16:creationId xmlns:a16="http://schemas.microsoft.com/office/drawing/2014/main" id="{0BF90A50-C7E0-42C2-8705-76C9231FFE0E}"/>
              </a:ext>
            </a:extLst>
          </p:cNvPr>
          <p:cNvPicPr>
            <a:picLocks noChangeAspect="1"/>
          </p:cNvPicPr>
          <p:nvPr/>
        </p:nvPicPr>
        <p:blipFill>
          <a:blip r:embed="rId3"/>
          <a:stretch>
            <a:fillRect/>
          </a:stretch>
        </p:blipFill>
        <p:spPr>
          <a:xfrm>
            <a:off x="941059" y="3864780"/>
            <a:ext cx="619125" cy="419100"/>
          </a:xfrm>
          <a:prstGeom prst="rect">
            <a:avLst/>
          </a:prstGeom>
        </p:spPr>
      </p:pic>
      <p:pic>
        <p:nvPicPr>
          <p:cNvPr id="16" name="Image 15">
            <a:extLst>
              <a:ext uri="{FF2B5EF4-FFF2-40B4-BE49-F238E27FC236}">
                <a16:creationId xmlns:a16="http://schemas.microsoft.com/office/drawing/2014/main" id="{58A13E8D-2983-4991-BED7-B0DEF8C77962}"/>
              </a:ext>
            </a:extLst>
          </p:cNvPr>
          <p:cNvPicPr>
            <a:picLocks noChangeAspect="1"/>
          </p:cNvPicPr>
          <p:nvPr/>
        </p:nvPicPr>
        <p:blipFill>
          <a:blip r:embed="rId3"/>
          <a:stretch>
            <a:fillRect/>
          </a:stretch>
        </p:blipFill>
        <p:spPr>
          <a:xfrm>
            <a:off x="941058" y="4233142"/>
            <a:ext cx="619125" cy="419100"/>
          </a:xfrm>
          <a:prstGeom prst="rect">
            <a:avLst/>
          </a:prstGeom>
        </p:spPr>
      </p:pic>
      <p:pic>
        <p:nvPicPr>
          <p:cNvPr id="17" name="Image 16">
            <a:extLst>
              <a:ext uri="{FF2B5EF4-FFF2-40B4-BE49-F238E27FC236}">
                <a16:creationId xmlns:a16="http://schemas.microsoft.com/office/drawing/2014/main" id="{FD6E7BF3-B8CE-40DA-93ED-C2670D48D04F}"/>
              </a:ext>
            </a:extLst>
          </p:cNvPr>
          <p:cNvPicPr>
            <a:picLocks noChangeAspect="1"/>
          </p:cNvPicPr>
          <p:nvPr/>
        </p:nvPicPr>
        <p:blipFill>
          <a:blip r:embed="rId3"/>
          <a:stretch>
            <a:fillRect/>
          </a:stretch>
        </p:blipFill>
        <p:spPr>
          <a:xfrm>
            <a:off x="941058" y="4600419"/>
            <a:ext cx="619125" cy="419100"/>
          </a:xfrm>
          <a:prstGeom prst="rect">
            <a:avLst/>
          </a:prstGeom>
        </p:spPr>
      </p:pic>
      <p:sp>
        <p:nvSpPr>
          <p:cNvPr id="18" name="Espace réservé du contenu 2">
            <a:extLst>
              <a:ext uri="{FF2B5EF4-FFF2-40B4-BE49-F238E27FC236}">
                <a16:creationId xmlns:a16="http://schemas.microsoft.com/office/drawing/2014/main" id="{368A2783-9A20-4479-8E04-0D69E02039FF}"/>
              </a:ext>
            </a:extLst>
          </p:cNvPr>
          <p:cNvSpPr txBox="1">
            <a:spLocks/>
          </p:cNvSpPr>
          <p:nvPr/>
        </p:nvSpPr>
        <p:spPr>
          <a:xfrm>
            <a:off x="3648173" y="1978025"/>
            <a:ext cx="7858026"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3600" dirty="0"/>
              <a:t>Se concentrer sur les besoins et les domaines fonctionnelles entraîne:</a:t>
            </a:r>
          </a:p>
          <a:p>
            <a:pPr marL="0" indent="0">
              <a:buFont typeface="Arial" panose="020B0604020202020204" pitchFamily="34" charset="0"/>
              <a:buNone/>
            </a:pPr>
            <a:endParaRPr lang="fr-FR" sz="3600" dirty="0"/>
          </a:p>
          <a:p>
            <a:r>
              <a:rPr lang="fr-FR" sz="3600" dirty="0"/>
              <a:t> Peu de couplage dans le code.</a:t>
            </a:r>
          </a:p>
          <a:p>
            <a:pPr marL="0" indent="0">
              <a:buFont typeface="Arial" panose="020B0604020202020204" pitchFamily="34" charset="0"/>
              <a:buNone/>
            </a:pPr>
            <a:endParaRPr lang="fr-FR" sz="3600" dirty="0"/>
          </a:p>
          <a:p>
            <a:r>
              <a:rPr lang="fr-FR" sz="3600" dirty="0"/>
              <a:t>C’est facile à tester</a:t>
            </a:r>
          </a:p>
          <a:p>
            <a:endParaRPr lang="fr-FR" sz="3600" dirty="0"/>
          </a:p>
          <a:p>
            <a:r>
              <a:rPr lang="fr-FR" sz="3600" dirty="0"/>
              <a:t>C’est </a:t>
            </a:r>
            <a:r>
              <a:rPr lang="fr-FR" sz="3600" dirty="0" err="1"/>
              <a:t>mico-serviçable</a:t>
            </a:r>
            <a:r>
              <a:rPr lang="fr-FR" sz="3600" dirty="0"/>
              <a:t> très simplement !</a:t>
            </a:r>
          </a:p>
        </p:txBody>
      </p:sp>
      <p:pic>
        <p:nvPicPr>
          <p:cNvPr id="1030" name="Picture 6" descr="RÃ©sultat de recherche d'images pour &quot;cerise image&quot;">
            <a:extLst>
              <a:ext uri="{FF2B5EF4-FFF2-40B4-BE49-F238E27FC236}">
                <a16:creationId xmlns:a16="http://schemas.microsoft.com/office/drawing/2014/main" id="{B8028B0C-018C-4BB2-AB4D-CFBBCE88A4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96599" y="5262562"/>
            <a:ext cx="914401" cy="914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778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364C27-30F7-4BFE-8B74-141FC55F29E5}"/>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5" name="Ellipse 4">
            <a:extLst>
              <a:ext uri="{FF2B5EF4-FFF2-40B4-BE49-F238E27FC236}">
                <a16:creationId xmlns:a16="http://schemas.microsoft.com/office/drawing/2014/main" id="{240D1ED2-54F6-416B-A3A6-28A19E6C7458}"/>
              </a:ext>
            </a:extLst>
          </p:cNvPr>
          <p:cNvSpPr/>
          <p:nvPr/>
        </p:nvSpPr>
        <p:spPr>
          <a:xfrm>
            <a:off x="904974" y="1573178"/>
            <a:ext cx="1835082" cy="13255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Site / Master</a:t>
            </a:r>
          </a:p>
        </p:txBody>
      </p:sp>
      <p:sp>
        <p:nvSpPr>
          <p:cNvPr id="6" name="Ellipse 5">
            <a:extLst>
              <a:ext uri="{FF2B5EF4-FFF2-40B4-BE49-F238E27FC236}">
                <a16:creationId xmlns:a16="http://schemas.microsoft.com/office/drawing/2014/main" id="{FC585EE2-01B1-44DA-B49F-DD463F63D209}"/>
              </a:ext>
            </a:extLst>
          </p:cNvPr>
          <p:cNvSpPr/>
          <p:nvPr/>
        </p:nvSpPr>
        <p:spPr>
          <a:xfrm>
            <a:off x="842913" y="3511485"/>
            <a:ext cx="1564850" cy="12019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User</a:t>
            </a:r>
          </a:p>
        </p:txBody>
      </p:sp>
      <p:sp>
        <p:nvSpPr>
          <p:cNvPr id="7" name="Ellipse 6">
            <a:extLst>
              <a:ext uri="{FF2B5EF4-FFF2-40B4-BE49-F238E27FC236}">
                <a16:creationId xmlns:a16="http://schemas.microsoft.com/office/drawing/2014/main" id="{696272CC-DDED-4ABA-A7D9-90C70CA0C41D}"/>
              </a:ext>
            </a:extLst>
          </p:cNvPr>
          <p:cNvSpPr/>
          <p:nvPr/>
        </p:nvSpPr>
        <p:spPr>
          <a:xfrm>
            <a:off x="3574330" y="1748403"/>
            <a:ext cx="1564850" cy="110293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Page</a:t>
            </a:r>
          </a:p>
        </p:txBody>
      </p:sp>
      <p:sp>
        <p:nvSpPr>
          <p:cNvPr id="8" name="Ellipse 7">
            <a:extLst>
              <a:ext uri="{FF2B5EF4-FFF2-40B4-BE49-F238E27FC236}">
                <a16:creationId xmlns:a16="http://schemas.microsoft.com/office/drawing/2014/main" id="{27B48E08-C0CD-4784-9344-90B16F30D1E3}"/>
              </a:ext>
            </a:extLst>
          </p:cNvPr>
          <p:cNvSpPr/>
          <p:nvPr/>
        </p:nvSpPr>
        <p:spPr>
          <a:xfrm>
            <a:off x="3091992" y="3429000"/>
            <a:ext cx="2212937" cy="14807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Statistic</a:t>
            </a:r>
            <a:endParaRPr lang="fr-FR" sz="2400" dirty="0"/>
          </a:p>
        </p:txBody>
      </p:sp>
      <p:sp>
        <p:nvSpPr>
          <p:cNvPr id="9" name="Ellipse 8">
            <a:extLst>
              <a:ext uri="{FF2B5EF4-FFF2-40B4-BE49-F238E27FC236}">
                <a16:creationId xmlns:a16="http://schemas.microsoft.com/office/drawing/2014/main" id="{CE0D3EC6-A464-447D-8A65-D8FE3F3E8E99}"/>
              </a:ext>
            </a:extLst>
          </p:cNvPr>
          <p:cNvSpPr/>
          <p:nvPr/>
        </p:nvSpPr>
        <p:spPr>
          <a:xfrm>
            <a:off x="1621410" y="5106185"/>
            <a:ext cx="2009479" cy="120191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Message</a:t>
            </a:r>
          </a:p>
        </p:txBody>
      </p:sp>
      <p:sp>
        <p:nvSpPr>
          <p:cNvPr id="10" name="Ellipse 9">
            <a:extLst>
              <a:ext uri="{FF2B5EF4-FFF2-40B4-BE49-F238E27FC236}">
                <a16:creationId xmlns:a16="http://schemas.microsoft.com/office/drawing/2014/main" id="{4E11CF6E-761F-405F-AACD-C2643136DD79}"/>
              </a:ext>
            </a:extLst>
          </p:cNvPr>
          <p:cNvSpPr/>
          <p:nvPr/>
        </p:nvSpPr>
        <p:spPr>
          <a:xfrm>
            <a:off x="8147117" y="2223122"/>
            <a:ext cx="1835083" cy="1201917"/>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Domain</a:t>
            </a:r>
          </a:p>
        </p:txBody>
      </p:sp>
      <p:sp>
        <p:nvSpPr>
          <p:cNvPr id="11" name="Ellipse 10">
            <a:extLst>
              <a:ext uri="{FF2B5EF4-FFF2-40B4-BE49-F238E27FC236}">
                <a16:creationId xmlns:a16="http://schemas.microsoft.com/office/drawing/2014/main" id="{072B293A-F619-4544-B828-B38EDA04B550}"/>
              </a:ext>
            </a:extLst>
          </p:cNvPr>
          <p:cNvSpPr/>
          <p:nvPr/>
        </p:nvSpPr>
        <p:spPr>
          <a:xfrm>
            <a:off x="5718142" y="3131122"/>
            <a:ext cx="1835083" cy="1201917"/>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Log</a:t>
            </a:r>
          </a:p>
        </p:txBody>
      </p:sp>
      <p:sp>
        <p:nvSpPr>
          <p:cNvPr id="12" name="Ellipse 11">
            <a:extLst>
              <a:ext uri="{FF2B5EF4-FFF2-40B4-BE49-F238E27FC236}">
                <a16:creationId xmlns:a16="http://schemas.microsoft.com/office/drawing/2014/main" id="{C5A47A92-D662-4938-8FFF-6AA5A82636F5}"/>
              </a:ext>
            </a:extLst>
          </p:cNvPr>
          <p:cNvSpPr/>
          <p:nvPr/>
        </p:nvSpPr>
        <p:spPr>
          <a:xfrm>
            <a:off x="5178458" y="5336995"/>
            <a:ext cx="1835083" cy="1201917"/>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UserSite</a:t>
            </a:r>
            <a:endParaRPr lang="fr-FR" sz="2400" dirty="0"/>
          </a:p>
        </p:txBody>
      </p:sp>
      <p:sp>
        <p:nvSpPr>
          <p:cNvPr id="13" name="Ellipse 12">
            <a:extLst>
              <a:ext uri="{FF2B5EF4-FFF2-40B4-BE49-F238E27FC236}">
                <a16:creationId xmlns:a16="http://schemas.microsoft.com/office/drawing/2014/main" id="{B826A076-4CA5-40D5-B457-B775C9044F1E}"/>
              </a:ext>
            </a:extLst>
          </p:cNvPr>
          <p:cNvSpPr/>
          <p:nvPr/>
        </p:nvSpPr>
        <p:spPr>
          <a:xfrm>
            <a:off x="7013540" y="4214714"/>
            <a:ext cx="2363766" cy="148079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Notification</a:t>
            </a:r>
          </a:p>
        </p:txBody>
      </p:sp>
      <p:sp>
        <p:nvSpPr>
          <p:cNvPr id="14" name="Ellipse 13">
            <a:extLst>
              <a:ext uri="{FF2B5EF4-FFF2-40B4-BE49-F238E27FC236}">
                <a16:creationId xmlns:a16="http://schemas.microsoft.com/office/drawing/2014/main" id="{98785C74-2D34-444A-9CAB-9356CF156C65}"/>
              </a:ext>
            </a:extLst>
          </p:cNvPr>
          <p:cNvSpPr/>
          <p:nvPr/>
        </p:nvSpPr>
        <p:spPr>
          <a:xfrm>
            <a:off x="6095999" y="1536189"/>
            <a:ext cx="1835083" cy="1201917"/>
          </a:xfrm>
          <a:prstGeom prst="ellipse">
            <a:avLst/>
          </a:prstGeom>
          <a:solidFill>
            <a:srgbClr val="A74F7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File</a:t>
            </a:r>
          </a:p>
        </p:txBody>
      </p:sp>
      <p:sp>
        <p:nvSpPr>
          <p:cNvPr id="15" name="Ellipse 14">
            <a:extLst>
              <a:ext uri="{FF2B5EF4-FFF2-40B4-BE49-F238E27FC236}">
                <a16:creationId xmlns:a16="http://schemas.microsoft.com/office/drawing/2014/main" id="{20DBEB2D-E98E-4562-80C0-986842A1ACF0}"/>
              </a:ext>
            </a:extLst>
          </p:cNvPr>
          <p:cNvSpPr/>
          <p:nvPr/>
        </p:nvSpPr>
        <p:spPr>
          <a:xfrm>
            <a:off x="10018334" y="3474991"/>
            <a:ext cx="1835083" cy="120191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Tags</a:t>
            </a:r>
          </a:p>
        </p:txBody>
      </p:sp>
      <p:sp>
        <p:nvSpPr>
          <p:cNvPr id="16" name="Ellipse 15">
            <a:extLst>
              <a:ext uri="{FF2B5EF4-FFF2-40B4-BE49-F238E27FC236}">
                <a16:creationId xmlns:a16="http://schemas.microsoft.com/office/drawing/2014/main" id="{BFF531A3-CD83-458A-BF94-115D71BE95CF}"/>
              </a:ext>
            </a:extLst>
          </p:cNvPr>
          <p:cNvSpPr/>
          <p:nvPr/>
        </p:nvSpPr>
        <p:spPr>
          <a:xfrm>
            <a:off x="9967271" y="1386330"/>
            <a:ext cx="1835083" cy="1201917"/>
          </a:xfrm>
          <a:prstGeom prst="ellipse">
            <a:avLst/>
          </a:prstGeom>
          <a:solidFill>
            <a:srgbClr val="C355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History</a:t>
            </a:r>
            <a:endParaRPr lang="fr-FR" sz="2400" dirty="0"/>
          </a:p>
        </p:txBody>
      </p:sp>
      <p:sp>
        <p:nvSpPr>
          <p:cNvPr id="17" name="Ellipse 16">
            <a:extLst>
              <a:ext uri="{FF2B5EF4-FFF2-40B4-BE49-F238E27FC236}">
                <a16:creationId xmlns:a16="http://schemas.microsoft.com/office/drawing/2014/main" id="{0098AB32-EFF4-4592-8348-8F6F96607351}"/>
              </a:ext>
            </a:extLst>
          </p:cNvPr>
          <p:cNvSpPr/>
          <p:nvPr/>
        </p:nvSpPr>
        <p:spPr>
          <a:xfrm>
            <a:off x="9667964" y="5003669"/>
            <a:ext cx="2009479" cy="1201917"/>
          </a:xfrm>
          <a:prstGeom prst="ellipse">
            <a:avLst/>
          </a:prstGeom>
          <a:solidFill>
            <a:srgbClr val="54744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Comment</a:t>
            </a:r>
          </a:p>
        </p:txBody>
      </p:sp>
      <p:pic>
        <p:nvPicPr>
          <p:cNvPr id="2052" name="Picture 4" descr="Image associÃ©e">
            <a:extLst>
              <a:ext uri="{FF2B5EF4-FFF2-40B4-BE49-F238E27FC236}">
                <a16:creationId xmlns:a16="http://schemas.microsoft.com/office/drawing/2014/main" id="{B521B7A8-7777-4277-81FC-02849BD2DF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285806" y="2146023"/>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associÃ©e">
            <a:extLst>
              <a:ext uri="{FF2B5EF4-FFF2-40B4-BE49-F238E27FC236}">
                <a16:creationId xmlns:a16="http://schemas.microsoft.com/office/drawing/2014/main" id="{E98C2A4E-0889-4E2C-A42F-DEA6B1F9B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985422" y="395459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Image associÃ©e">
            <a:extLst>
              <a:ext uri="{FF2B5EF4-FFF2-40B4-BE49-F238E27FC236}">
                <a16:creationId xmlns:a16="http://schemas.microsoft.com/office/drawing/2014/main" id="{A23A2740-1EDA-4B0F-BBF2-8B0A462FC8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215620" y="5559506"/>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Image associÃ©e">
            <a:extLst>
              <a:ext uri="{FF2B5EF4-FFF2-40B4-BE49-F238E27FC236}">
                <a16:creationId xmlns:a16="http://schemas.microsoft.com/office/drawing/2014/main" id="{88629FD2-B46D-4C75-94A3-224D3E65B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828978" y="395459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Image associÃ©e">
            <a:extLst>
              <a:ext uri="{FF2B5EF4-FFF2-40B4-BE49-F238E27FC236}">
                <a16:creationId xmlns:a16="http://schemas.microsoft.com/office/drawing/2014/main" id="{2C5F7EE5-74CF-4DCF-9CE4-84A5A830E8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700442" y="207036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Image associÃ©e">
            <a:extLst>
              <a:ext uri="{FF2B5EF4-FFF2-40B4-BE49-F238E27FC236}">
                <a16:creationId xmlns:a16="http://schemas.microsoft.com/office/drawing/2014/main" id="{F329F745-955D-4EF7-9682-29947707FF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471429" y="1979668"/>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Image associÃ©e">
            <a:extLst>
              <a:ext uri="{FF2B5EF4-FFF2-40B4-BE49-F238E27FC236}">
                <a16:creationId xmlns:a16="http://schemas.microsoft.com/office/drawing/2014/main" id="{8B530427-A381-4D39-AFBE-EFE8449B37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129999" y="355387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Image associÃ©e">
            <a:extLst>
              <a:ext uri="{FF2B5EF4-FFF2-40B4-BE49-F238E27FC236}">
                <a16:creationId xmlns:a16="http://schemas.microsoft.com/office/drawing/2014/main" id="{0807D776-C5A6-43AD-9B30-1519103731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635093" y="5748729"/>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Image associÃ©e">
            <a:extLst>
              <a:ext uri="{FF2B5EF4-FFF2-40B4-BE49-F238E27FC236}">
                <a16:creationId xmlns:a16="http://schemas.microsoft.com/office/drawing/2014/main" id="{5FDED86A-3D15-4D29-9632-3C918B6C6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8954965" y="476588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09A5E845-C8A1-4531-B7F4-A8E3ADFFA1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298996" y="3884041"/>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Image associÃ©e">
            <a:extLst>
              <a:ext uri="{FF2B5EF4-FFF2-40B4-BE49-F238E27FC236}">
                <a16:creationId xmlns:a16="http://schemas.microsoft.com/office/drawing/2014/main" id="{049D25E5-DAA1-4A07-9929-DA092BDD97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9585769" y="258824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Image associÃ©e">
            <a:extLst>
              <a:ext uri="{FF2B5EF4-FFF2-40B4-BE49-F238E27FC236}">
                <a16:creationId xmlns:a16="http://schemas.microsoft.com/office/drawing/2014/main" id="{37166817-83F9-4A22-9EE3-8E8A1BEAFB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302917" y="1795380"/>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Image associÃ©e">
            <a:extLst>
              <a:ext uri="{FF2B5EF4-FFF2-40B4-BE49-F238E27FC236}">
                <a16:creationId xmlns:a16="http://schemas.microsoft.com/office/drawing/2014/main" id="{C06DDCDD-3881-40D9-AF9C-66E77CFA9F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298996" y="5370282"/>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3310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p:txBody>
          <a:bodyPr/>
          <a:lstStyle/>
          <a:p>
            <a:r>
              <a:rPr lang="fr-FR"/>
              <a:t>Nommage</a:t>
            </a:r>
            <a:endParaRPr lang="fr-FR" dirty="0"/>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70104" y="6349819"/>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2008632" y="1468619"/>
            <a:ext cx="6486144" cy="446227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http://www.mywebsite.com/</a:t>
            </a:r>
            <a:r>
              <a:rPr lang="fr-FR" dirty="0">
                <a:solidFill>
                  <a:srgbClr val="00B050"/>
                </a:solidFill>
              </a:rPr>
              <a:t>specific-books </a:t>
            </a:r>
            <a:endParaRPr lang="fr-FR" dirty="0">
              <a:solidFill>
                <a:schemeClr val="bg1">
                  <a:lumMod val="65000"/>
                </a:schemeClr>
              </a:solidFill>
            </a:endParaRPr>
          </a:p>
          <a:p>
            <a:pPr marL="0" indent="0">
              <a:buNone/>
            </a:pPr>
            <a:r>
              <a:rPr lang="fr-FR" dirty="0"/>
              <a:t>http://www.mywebsite.com/</a:t>
            </a:r>
            <a:r>
              <a:rPr lang="fr-FR" dirty="0">
                <a:solidFill>
                  <a:srgbClr val="00B050"/>
                </a:solidFill>
              </a:rPr>
              <a:t>specific-books</a:t>
            </a:r>
            <a:r>
              <a:rPr lang="fr-FR" dirty="0"/>
              <a:t>/</a:t>
            </a:r>
            <a:r>
              <a:rPr lang="fr-FR" dirty="0">
                <a:solidFill>
                  <a:srgbClr val="0070C0"/>
                </a:solidFill>
              </a:rPr>
              <a:t>87</a:t>
            </a:r>
          </a:p>
          <a:p>
            <a:pPr marL="0" indent="0">
              <a:buNone/>
            </a:pPr>
            <a:endParaRPr lang="fr-FR" dirty="0">
              <a:solidFill>
                <a:srgbClr val="0070C0"/>
              </a:solidFill>
            </a:endParaRPr>
          </a:p>
          <a:p>
            <a:pPr marL="0" indent="0">
              <a:buNone/>
            </a:pPr>
            <a:r>
              <a:rPr lang="fr-FR" dirty="0"/>
              <a:t>http://www.mywebsite.com/</a:t>
            </a:r>
            <a:r>
              <a:rPr lang="fr-FR" dirty="0">
                <a:solidFill>
                  <a:srgbClr val="00B050"/>
                </a:solidFill>
              </a:rPr>
              <a:t>specific-book </a:t>
            </a:r>
            <a:endParaRPr lang="fr-FR" dirty="0">
              <a:solidFill>
                <a:schemeClr val="bg1">
                  <a:lumMod val="65000"/>
                </a:schemeClr>
              </a:solidFill>
            </a:endParaRPr>
          </a:p>
          <a:p>
            <a:pPr marL="0" indent="0">
              <a:buNone/>
            </a:pPr>
            <a:r>
              <a:rPr lang="fr-FR" dirty="0"/>
              <a:t>http://www.mywebsite.com/</a:t>
            </a:r>
            <a:r>
              <a:rPr lang="fr-FR" dirty="0">
                <a:solidFill>
                  <a:srgbClr val="00B050"/>
                </a:solidFill>
              </a:rPr>
              <a:t>specific-book</a:t>
            </a:r>
            <a:r>
              <a:rPr lang="fr-FR" dirty="0"/>
              <a:t>/</a:t>
            </a:r>
            <a:r>
              <a:rPr lang="fr-FR" dirty="0">
                <a:solidFill>
                  <a:srgbClr val="0070C0"/>
                </a:solidFill>
              </a:rPr>
              <a:t>87</a:t>
            </a:r>
          </a:p>
          <a:p>
            <a:pPr marL="0" indent="0">
              <a:buNone/>
            </a:pPr>
            <a:endParaRPr lang="fr-FR" dirty="0">
              <a:solidFill>
                <a:schemeClr val="bg1">
                  <a:lumMod val="65000"/>
                </a:schemeClr>
              </a:solidFill>
            </a:endParaRPr>
          </a:p>
          <a:p>
            <a:pPr marL="0" indent="0">
              <a:buNone/>
            </a:pPr>
            <a:r>
              <a:rPr lang="fr-FR" dirty="0"/>
              <a:t>http://www.mywebsite.com/</a:t>
            </a:r>
            <a:r>
              <a:rPr lang="fr-FR" dirty="0">
                <a:solidFill>
                  <a:srgbClr val="00B050"/>
                </a:solidFill>
              </a:rPr>
              <a:t>specific_books</a:t>
            </a:r>
            <a:endParaRPr lang="fr-FR" dirty="0">
              <a:solidFill>
                <a:schemeClr val="bg1">
                  <a:lumMod val="65000"/>
                </a:schemeClr>
              </a:solidFill>
            </a:endParaRPr>
          </a:p>
          <a:p>
            <a:pPr marL="0" indent="0">
              <a:buNone/>
            </a:pPr>
            <a:r>
              <a:rPr lang="fr-FR" dirty="0"/>
              <a:t>http://www.mywebsite.com/</a:t>
            </a:r>
            <a:r>
              <a:rPr lang="fr-FR" dirty="0">
                <a:solidFill>
                  <a:srgbClr val="00B050"/>
                </a:solidFill>
              </a:rPr>
              <a:t>specific_books</a:t>
            </a:r>
            <a:r>
              <a:rPr lang="fr-FR" dirty="0"/>
              <a:t>/</a:t>
            </a:r>
            <a:r>
              <a:rPr lang="fr-FR" dirty="0">
                <a:solidFill>
                  <a:srgbClr val="0070C0"/>
                </a:solidFill>
              </a:rPr>
              <a:t>87</a:t>
            </a:r>
          </a:p>
          <a:p>
            <a:pPr marL="0" indent="0">
              <a:buNone/>
            </a:pPr>
            <a:endParaRPr lang="fr-FR" dirty="0">
              <a:solidFill>
                <a:srgbClr val="0070C0"/>
              </a:solidFill>
            </a:endParaRPr>
          </a:p>
          <a:p>
            <a:pPr marL="0" indent="0">
              <a:buNone/>
            </a:pPr>
            <a:r>
              <a:rPr lang="fr-FR" dirty="0"/>
              <a:t>http://www.mywebsite.com/</a:t>
            </a:r>
            <a:r>
              <a:rPr lang="fr-FR" dirty="0">
                <a:solidFill>
                  <a:srgbClr val="00B050"/>
                </a:solidFill>
              </a:rPr>
              <a:t>specificBooks</a:t>
            </a:r>
            <a:endParaRPr lang="fr-FR" dirty="0">
              <a:solidFill>
                <a:schemeClr val="bg1">
                  <a:lumMod val="65000"/>
                </a:schemeClr>
              </a:solidFill>
            </a:endParaRPr>
          </a:p>
          <a:p>
            <a:pPr marL="0" indent="0">
              <a:buNone/>
            </a:pPr>
            <a:r>
              <a:rPr lang="fr-FR" dirty="0"/>
              <a:t>http://www.mywebsite.com/</a:t>
            </a:r>
            <a:r>
              <a:rPr lang="fr-FR" dirty="0">
                <a:solidFill>
                  <a:srgbClr val="00B050"/>
                </a:solidFill>
              </a:rPr>
              <a:t>specificBooks</a:t>
            </a:r>
            <a:r>
              <a:rPr lang="fr-FR" dirty="0"/>
              <a:t>/</a:t>
            </a:r>
            <a:r>
              <a:rPr lang="fr-FR" dirty="0">
                <a:solidFill>
                  <a:srgbClr val="0070C0"/>
                </a:solidFill>
              </a:rPr>
              <a:t>87</a:t>
            </a:r>
          </a:p>
          <a:p>
            <a:pPr marL="0" indent="0">
              <a:buNone/>
            </a:pPr>
            <a:endParaRPr lang="fr-FR" dirty="0">
              <a:solidFill>
                <a:srgbClr val="0070C0"/>
              </a:solidFill>
            </a:endParaRP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pic>
        <p:nvPicPr>
          <p:cNvPr id="1026" name="Picture 2" descr="Image associÃ©e">
            <a:extLst>
              <a:ext uri="{FF2B5EF4-FFF2-40B4-BE49-F238E27FC236}">
                <a16:creationId xmlns:a16="http://schemas.microsoft.com/office/drawing/2014/main" id="{C5B51F5C-A4A4-403F-BF8E-403E70C9D9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454" y="1429735"/>
            <a:ext cx="804672" cy="80467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69667F6F-635F-4BD4-B0AC-A04BC2C4B302}"/>
              </a:ext>
            </a:extLst>
          </p:cNvPr>
          <p:cNvSpPr/>
          <p:nvPr/>
        </p:nvSpPr>
        <p:spPr>
          <a:xfrm>
            <a:off x="9164062" y="3804867"/>
            <a:ext cx="1837554" cy="523220"/>
          </a:xfrm>
          <a:prstGeom prst="rect">
            <a:avLst/>
          </a:prstGeom>
        </p:spPr>
        <p:txBody>
          <a:bodyPr wrap="none">
            <a:spAutoFit/>
          </a:bodyPr>
          <a:lstStyle/>
          <a:p>
            <a:r>
              <a:rPr lang="fr-FR" sz="2800" i="1" dirty="0" err="1">
                <a:solidFill>
                  <a:srgbClr val="666699"/>
                </a:solidFill>
                <a:latin typeface="interval"/>
              </a:rPr>
              <a:t>snake_case</a:t>
            </a:r>
            <a:endParaRPr lang="fr-FR" sz="2800" dirty="0"/>
          </a:p>
        </p:txBody>
      </p:sp>
      <p:sp>
        <p:nvSpPr>
          <p:cNvPr id="15" name="Rectangle 14">
            <a:extLst>
              <a:ext uri="{FF2B5EF4-FFF2-40B4-BE49-F238E27FC236}">
                <a16:creationId xmlns:a16="http://schemas.microsoft.com/office/drawing/2014/main" id="{90A22324-48E0-4A47-BF36-1D842FBFE28B}"/>
              </a:ext>
            </a:extLst>
          </p:cNvPr>
          <p:cNvSpPr/>
          <p:nvPr/>
        </p:nvSpPr>
        <p:spPr>
          <a:xfrm>
            <a:off x="9186151" y="1640236"/>
            <a:ext cx="1793376" cy="523220"/>
          </a:xfrm>
          <a:prstGeom prst="rect">
            <a:avLst/>
          </a:prstGeom>
        </p:spPr>
        <p:txBody>
          <a:bodyPr wrap="none">
            <a:spAutoFit/>
          </a:bodyPr>
          <a:lstStyle/>
          <a:p>
            <a:r>
              <a:rPr lang="fr-FR" sz="2800" i="1" dirty="0">
                <a:solidFill>
                  <a:srgbClr val="666699"/>
                </a:solidFill>
                <a:latin typeface="interval"/>
              </a:rPr>
              <a:t>spinal-case</a:t>
            </a:r>
            <a:endParaRPr lang="fr-FR" sz="2800" dirty="0"/>
          </a:p>
        </p:txBody>
      </p:sp>
      <p:sp>
        <p:nvSpPr>
          <p:cNvPr id="16" name="Rectangle 15">
            <a:extLst>
              <a:ext uri="{FF2B5EF4-FFF2-40B4-BE49-F238E27FC236}">
                <a16:creationId xmlns:a16="http://schemas.microsoft.com/office/drawing/2014/main" id="{FA15F045-49DC-4395-8E2C-B718093ADFD7}"/>
              </a:ext>
            </a:extLst>
          </p:cNvPr>
          <p:cNvSpPr/>
          <p:nvPr/>
        </p:nvSpPr>
        <p:spPr>
          <a:xfrm>
            <a:off x="9265948" y="4968895"/>
            <a:ext cx="1735668" cy="523220"/>
          </a:xfrm>
          <a:prstGeom prst="rect">
            <a:avLst/>
          </a:prstGeom>
        </p:spPr>
        <p:txBody>
          <a:bodyPr wrap="none">
            <a:spAutoFit/>
          </a:bodyPr>
          <a:lstStyle/>
          <a:p>
            <a:r>
              <a:rPr lang="fr-FR" sz="2800" i="1" dirty="0" err="1">
                <a:solidFill>
                  <a:srgbClr val="666699"/>
                </a:solidFill>
                <a:latin typeface="interval"/>
              </a:rPr>
              <a:t>camelCase</a:t>
            </a:r>
            <a:endParaRPr lang="fr-FR" sz="2800" dirty="0"/>
          </a:p>
        </p:txBody>
      </p:sp>
    </p:spTree>
    <p:extLst>
      <p:ext uri="{BB962C8B-B14F-4D97-AF65-F5344CB8AC3E}">
        <p14:creationId xmlns:p14="http://schemas.microsoft.com/office/powerpoint/2010/main" val="24102198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p:txBody>
          <a:bodyPr/>
          <a:lstStyle/>
          <a:p>
            <a:r>
              <a:rPr lang="fr-FR" dirty="0" err="1"/>
              <a:t>Versionning</a:t>
            </a:r>
            <a:endParaRPr lang="fr-FR" dirty="0"/>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170688" y="6350317"/>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838200" y="1468619"/>
            <a:ext cx="10515600" cy="443840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dirty="0"/>
          </a:p>
          <a:p>
            <a:r>
              <a:rPr lang="fr-FR" i="1" dirty="0"/>
              <a:t>header HTTP</a:t>
            </a:r>
          </a:p>
          <a:p>
            <a:r>
              <a:rPr lang="fr-FR" i="1" dirty="0"/>
              <a:t>url</a:t>
            </a:r>
          </a:p>
          <a:p>
            <a:r>
              <a:rPr lang="fr-FR" i="1" dirty="0"/>
              <a:t>body HTTP</a:t>
            </a:r>
            <a:endParaRPr lang="fr-FR" dirty="0"/>
          </a:p>
          <a:p>
            <a:pPr marL="0" indent="0">
              <a:buFont typeface="Arial" panose="020B0604020202020204" pitchFamily="34" charset="0"/>
              <a:buNone/>
            </a:pPr>
            <a:endParaRPr lang="fr-FR" dirty="0"/>
          </a:p>
          <a:p>
            <a:pPr marL="457200" lvl="1" indent="0">
              <a:buNone/>
            </a:pPr>
            <a:r>
              <a:rPr lang="fr-FR" dirty="0"/>
              <a:t>http://www.mywebsite.com/</a:t>
            </a:r>
            <a:r>
              <a:rPr lang="fr-FR" dirty="0">
                <a:solidFill>
                  <a:srgbClr val="7030A0"/>
                </a:solidFill>
              </a:rPr>
              <a:t>v1</a:t>
            </a:r>
            <a:r>
              <a:rPr lang="fr-FR" dirty="0"/>
              <a:t>/</a:t>
            </a:r>
            <a:r>
              <a:rPr lang="fr-FR" dirty="0">
                <a:solidFill>
                  <a:srgbClr val="00B050"/>
                </a:solidFill>
              </a:rPr>
              <a:t>specific-books </a:t>
            </a:r>
            <a:endParaRPr lang="fr-FR" dirty="0">
              <a:solidFill>
                <a:schemeClr val="bg1">
                  <a:lumMod val="65000"/>
                </a:schemeClr>
              </a:solidFill>
            </a:endParaRPr>
          </a:p>
          <a:p>
            <a:pPr marL="457200" lvl="1" indent="0">
              <a:buNone/>
            </a:pPr>
            <a:r>
              <a:rPr lang="fr-FR" dirty="0"/>
              <a:t>http://www.mywebsite.com/</a:t>
            </a:r>
            <a:r>
              <a:rPr lang="fr-FR" dirty="0">
                <a:solidFill>
                  <a:srgbClr val="7030A0"/>
                </a:solidFill>
              </a:rPr>
              <a:t>v1</a:t>
            </a:r>
            <a:r>
              <a:rPr lang="fr-FR" dirty="0"/>
              <a:t>/</a:t>
            </a:r>
            <a:r>
              <a:rPr lang="fr-FR" dirty="0">
                <a:solidFill>
                  <a:srgbClr val="00B050"/>
                </a:solidFill>
              </a:rPr>
              <a:t>specific-books</a:t>
            </a:r>
            <a:r>
              <a:rPr lang="fr-FR" dirty="0"/>
              <a:t>/</a:t>
            </a:r>
            <a:r>
              <a:rPr lang="fr-FR" dirty="0">
                <a:solidFill>
                  <a:srgbClr val="0070C0"/>
                </a:solidFill>
              </a:rPr>
              <a:t>87</a:t>
            </a:r>
          </a:p>
          <a:p>
            <a:pPr marL="457200" lvl="1" indent="0">
              <a:buNone/>
            </a:pPr>
            <a:endParaRPr lang="fr-FR" dirty="0">
              <a:solidFill>
                <a:srgbClr val="0070C0"/>
              </a:solidFill>
            </a:endParaRPr>
          </a:p>
          <a:p>
            <a:pPr marL="457200" lvl="1" indent="0">
              <a:buNone/>
            </a:pPr>
            <a:r>
              <a:rPr lang="fr-FR" dirty="0"/>
              <a:t>http://www.mywebsite.com/</a:t>
            </a:r>
            <a:r>
              <a:rPr lang="fr-FR" dirty="0">
                <a:solidFill>
                  <a:srgbClr val="00B050"/>
                </a:solidFill>
              </a:rPr>
              <a:t>specific-books</a:t>
            </a:r>
            <a:r>
              <a:rPr lang="fr-FR" dirty="0">
                <a:solidFill>
                  <a:srgbClr val="7030A0"/>
                </a:solidFill>
              </a:rPr>
              <a:t>?v=1</a:t>
            </a:r>
          </a:p>
          <a:p>
            <a:pPr marL="457200" lvl="1" indent="0">
              <a:buNone/>
            </a:pPr>
            <a:r>
              <a:rPr lang="fr-FR" dirty="0"/>
              <a:t>http://www.mywebsite.com/</a:t>
            </a:r>
            <a:r>
              <a:rPr lang="fr-FR" dirty="0">
                <a:solidFill>
                  <a:srgbClr val="00B050"/>
                </a:solidFill>
              </a:rPr>
              <a:t>specific-books</a:t>
            </a:r>
            <a:r>
              <a:rPr lang="fr-FR" dirty="0"/>
              <a:t>/</a:t>
            </a:r>
            <a:r>
              <a:rPr lang="fr-FR" dirty="0">
                <a:solidFill>
                  <a:srgbClr val="0070C0"/>
                </a:solidFill>
              </a:rPr>
              <a:t>87</a:t>
            </a:r>
            <a:r>
              <a:rPr lang="fr-FR" dirty="0">
                <a:solidFill>
                  <a:srgbClr val="7030A0"/>
                </a:solidFill>
              </a:rPr>
              <a:t> ?v=1</a:t>
            </a: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Tree>
    <p:extLst>
      <p:ext uri="{BB962C8B-B14F-4D97-AF65-F5344CB8AC3E}">
        <p14:creationId xmlns:p14="http://schemas.microsoft.com/office/powerpoint/2010/main" val="18665887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Cache</a:t>
            </a:r>
          </a:p>
        </p:txBody>
      </p:sp>
    </p:spTree>
    <p:extLst>
      <p:ext uri="{BB962C8B-B14F-4D97-AF65-F5344CB8AC3E}">
        <p14:creationId xmlns:p14="http://schemas.microsoft.com/office/powerpoint/2010/main" val="8995627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cache HTTP/1.1</a:t>
            </a:r>
          </a:p>
        </p:txBody>
      </p:sp>
      <p:sp>
        <p:nvSpPr>
          <p:cNvPr id="7" name="Espace réservé du contenu 6"/>
          <p:cNvSpPr>
            <a:spLocks noGrp="1"/>
          </p:cNvSpPr>
          <p:nvPr>
            <p:ph idx="1"/>
          </p:nvPr>
        </p:nvSpPr>
        <p:spPr>
          <a:xfrm>
            <a:off x="5519737" y="1857375"/>
            <a:ext cx="6181725" cy="4843552"/>
          </a:xfrm>
        </p:spPr>
        <p:txBody>
          <a:bodyPr>
            <a:normAutofit fontScale="92500" lnSpcReduction="20000"/>
          </a:bodyPr>
          <a:lstStyle/>
          <a:p>
            <a:r>
              <a:rPr lang="en-US" dirty="0"/>
              <a:t>Successful results of a retrieval request: a 200 (OK) response to a GET request containing a resource like HTML documents, images or files.</a:t>
            </a:r>
          </a:p>
          <a:p>
            <a:r>
              <a:rPr lang="en-US" dirty="0"/>
              <a:t>Permanent redirects: a 301 (Moved Permanently) response.</a:t>
            </a:r>
          </a:p>
          <a:p>
            <a:r>
              <a:rPr lang="en-US" dirty="0"/>
              <a:t>Error responses: a 404 (Not Found) result page.</a:t>
            </a:r>
          </a:p>
          <a:p>
            <a:r>
              <a:rPr lang="en-US" dirty="0"/>
              <a:t>Incomplete results: a 206 (Partial Content) response.</a:t>
            </a:r>
          </a:p>
          <a:p>
            <a:r>
              <a:rPr lang="en-US" dirty="0"/>
              <a:t>Responses other than GET if something suitable for use as a cache key is defined.</a:t>
            </a:r>
          </a:p>
          <a:p>
            <a:pPr marL="0" indent="0" algn="ctr">
              <a:buNone/>
            </a:pPr>
            <a:r>
              <a:rPr lang="fr-FR" dirty="0">
                <a:hlinkClick r:id="rId2"/>
              </a:rPr>
              <a:t>https://developer.mozilla.org/en-US/docs/Web/HTTP/Caching</a:t>
            </a:r>
            <a:endParaRPr lang="fr-FR" dirty="0"/>
          </a:p>
          <a:p>
            <a:endParaRPr lang="fr-FR" dirty="0"/>
          </a:p>
        </p:txBody>
      </p:sp>
      <p:pic>
        <p:nvPicPr>
          <p:cNvPr id="12" name="Image 11"/>
          <p:cNvPicPr>
            <a:picLocks noChangeAspect="1"/>
          </p:cNvPicPr>
          <p:nvPr/>
        </p:nvPicPr>
        <p:blipFill>
          <a:blip r:embed="rId3"/>
          <a:stretch>
            <a:fillRect/>
          </a:stretch>
        </p:blipFill>
        <p:spPr>
          <a:xfrm>
            <a:off x="281727" y="2357438"/>
            <a:ext cx="4827694" cy="770749"/>
          </a:xfrm>
          <a:prstGeom prst="rect">
            <a:avLst/>
          </a:prstGeom>
        </p:spPr>
      </p:pic>
      <p:sp>
        <p:nvSpPr>
          <p:cNvPr id="6" name="Rectangle 5"/>
          <p:cNvSpPr/>
          <p:nvPr/>
        </p:nvSpPr>
        <p:spPr>
          <a:xfrm>
            <a:off x="338345" y="3729814"/>
            <a:ext cx="4976234" cy="2062103"/>
          </a:xfrm>
          <a:prstGeom prst="rect">
            <a:avLst/>
          </a:prstGeom>
        </p:spPr>
        <p:txBody>
          <a:bodyPr wrap="none">
            <a:spAutoFit/>
          </a:bodyPr>
          <a:lstStyle/>
          <a:p>
            <a:r>
              <a:rPr lang="fr-FR" sz="3200" b="1" dirty="0" err="1">
                <a:solidFill>
                  <a:srgbClr val="4D4E53"/>
                </a:solidFill>
                <a:latin typeface="Open Sans"/>
              </a:rPr>
              <a:t>Different</a:t>
            </a:r>
            <a:r>
              <a:rPr lang="fr-FR" sz="3200" b="1" dirty="0">
                <a:solidFill>
                  <a:srgbClr val="4D4E53"/>
                </a:solidFill>
                <a:latin typeface="Open Sans"/>
              </a:rPr>
              <a:t> </a:t>
            </a:r>
            <a:r>
              <a:rPr lang="fr-FR" sz="3200" b="1" dirty="0" err="1">
                <a:solidFill>
                  <a:srgbClr val="4D4E53"/>
                </a:solidFill>
                <a:latin typeface="Open Sans"/>
              </a:rPr>
              <a:t>kinds</a:t>
            </a:r>
            <a:r>
              <a:rPr lang="fr-FR" sz="3200" b="1" dirty="0">
                <a:solidFill>
                  <a:srgbClr val="4D4E53"/>
                </a:solidFill>
                <a:latin typeface="Open Sans"/>
              </a:rPr>
              <a:t> of caches</a:t>
            </a:r>
          </a:p>
          <a:p>
            <a:pPr marL="285750" indent="-285750">
              <a:buFont typeface="Arial" panose="020B0604020202020204" pitchFamily="34" charset="0"/>
              <a:buChar char="•"/>
            </a:pPr>
            <a:r>
              <a:rPr lang="fr-FR" sz="3200" dirty="0" err="1">
                <a:solidFill>
                  <a:srgbClr val="0070C0"/>
                </a:solidFill>
              </a:rPr>
              <a:t>Private</a:t>
            </a:r>
            <a:r>
              <a:rPr lang="fr-FR" sz="3200" dirty="0"/>
              <a:t> browser caches</a:t>
            </a:r>
          </a:p>
          <a:p>
            <a:pPr marL="285750" indent="-285750">
              <a:buFont typeface="Arial" panose="020B0604020202020204" pitchFamily="34" charset="0"/>
              <a:buChar char="•"/>
            </a:pPr>
            <a:r>
              <a:rPr lang="fr-FR" sz="3200" dirty="0" err="1">
                <a:solidFill>
                  <a:srgbClr val="0070C0"/>
                </a:solidFill>
              </a:rPr>
              <a:t>Shared</a:t>
            </a:r>
            <a:r>
              <a:rPr lang="fr-FR" sz="3200" dirty="0"/>
              <a:t> proxy caches</a:t>
            </a:r>
          </a:p>
          <a:p>
            <a:endParaRPr lang="fr-FR" sz="3200" b="1" i="0" dirty="0">
              <a:solidFill>
                <a:srgbClr val="4D4E53"/>
              </a:solidFill>
              <a:effectLst/>
              <a:latin typeface="Open Sans"/>
            </a:endParaRPr>
          </a:p>
        </p:txBody>
      </p:sp>
    </p:spTree>
    <p:extLst>
      <p:ext uri="{BB962C8B-B14F-4D97-AF65-F5344CB8AC3E}">
        <p14:creationId xmlns:p14="http://schemas.microsoft.com/office/powerpoint/2010/main" val="31177077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80970" y="-185561"/>
            <a:ext cx="10515600" cy="1325563"/>
          </a:xfrm>
        </p:spPr>
        <p:txBody>
          <a:bodyPr/>
          <a:lstStyle/>
          <a:p>
            <a:r>
              <a:rPr lang="fr-FR" dirty="0"/>
              <a:t>REST cache HTTP/1.1</a:t>
            </a:r>
          </a:p>
        </p:txBody>
      </p:sp>
      <p:pic>
        <p:nvPicPr>
          <p:cNvPr id="5123" name="Picture 3" descr="Show how a proxy cache acts when a doc is not cache, in the cache and fresh, in the cache and sta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9900" y="0"/>
            <a:ext cx="6128973" cy="678553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80970" y="1254302"/>
            <a:ext cx="5043857" cy="3046988"/>
          </a:xfrm>
          <a:prstGeom prst="rect">
            <a:avLst/>
          </a:prstGeom>
        </p:spPr>
        <p:txBody>
          <a:bodyPr wrap="square">
            <a:spAutoFit/>
          </a:bodyPr>
          <a:lstStyle/>
          <a:p>
            <a:pPr marL="285750" indent="-285750">
              <a:buFont typeface="Arial" panose="020B0604020202020204" pitchFamily="34" charset="0"/>
              <a:buChar char="•"/>
            </a:pPr>
            <a:r>
              <a:rPr lang="en-US" sz="2400" dirty="0"/>
              <a:t>When the cache receives a request for a stale resource, it forwards this requests with </a:t>
            </a:r>
            <a:r>
              <a:rPr lang="en-US" sz="2400" dirty="0">
                <a:solidFill>
                  <a:srgbClr val="0070C0"/>
                </a:solidFill>
              </a:rPr>
              <a:t>a If-None-Match</a:t>
            </a:r>
            <a:r>
              <a:rPr lang="en-US" sz="2400" dirty="0"/>
              <a:t> to check if it isn't in fact still fresh. If so, the server returns a </a:t>
            </a:r>
            <a:r>
              <a:rPr lang="en-US" sz="2400" dirty="0">
                <a:solidFill>
                  <a:srgbClr val="0070C0"/>
                </a:solidFill>
              </a:rPr>
              <a:t>304 (Not Modified) </a:t>
            </a:r>
            <a:r>
              <a:rPr lang="en-US" sz="2400" dirty="0"/>
              <a:t>header without sending the body of the requested resource, saving some bandwidth.</a:t>
            </a:r>
            <a:endParaRPr lang="fr-FR" sz="2400" dirty="0"/>
          </a:p>
        </p:txBody>
      </p:sp>
    </p:spTree>
    <p:extLst>
      <p:ext uri="{BB962C8B-B14F-4D97-AF65-F5344CB8AC3E}">
        <p14:creationId xmlns:p14="http://schemas.microsoft.com/office/powerpoint/2010/main" val="812028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cache HTTP/1.1</a:t>
            </a:r>
          </a:p>
        </p:txBody>
      </p:sp>
      <p:pic>
        <p:nvPicPr>
          <p:cNvPr id="2052" name="Picture 4" descr="Exemple de Cache-Control HTT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340" y="1782237"/>
            <a:ext cx="3390900" cy="2466975"/>
          </a:xfrm>
          <a:prstGeom prst="rect">
            <a:avLst/>
          </a:prstGeom>
          <a:noFill/>
          <a:extLst>
            <a:ext uri="{909E8E84-426E-40DD-AFC4-6F175D3DCCD1}">
              <a14:hiddenFill xmlns:a14="http://schemas.microsoft.com/office/drawing/2010/main">
                <a:solidFill>
                  <a:srgbClr val="FFFFFF"/>
                </a:solidFill>
              </a14:hiddenFill>
            </a:ext>
          </a:extLst>
        </p:spPr>
      </p:pic>
      <p:sp>
        <p:nvSpPr>
          <p:cNvPr id="7" name="Espace réservé du contenu 6"/>
          <p:cNvSpPr>
            <a:spLocks noGrp="1"/>
          </p:cNvSpPr>
          <p:nvPr>
            <p:ph idx="1"/>
          </p:nvPr>
        </p:nvSpPr>
        <p:spPr>
          <a:xfrm>
            <a:off x="5172074" y="1243014"/>
            <a:ext cx="6915151" cy="5614986"/>
          </a:xfrm>
        </p:spPr>
        <p:txBody>
          <a:bodyPr>
            <a:normAutofit fontScale="92500" lnSpcReduction="10000"/>
          </a:bodyPr>
          <a:lstStyle/>
          <a:p>
            <a:r>
              <a:rPr lang="fr-FR" dirty="0">
                <a:solidFill>
                  <a:srgbClr val="0070C0"/>
                </a:solidFill>
              </a:rPr>
              <a:t>Strong </a:t>
            </a:r>
            <a:r>
              <a:rPr lang="fr-FR" dirty="0" err="1">
                <a:solidFill>
                  <a:srgbClr val="0070C0"/>
                </a:solidFill>
              </a:rPr>
              <a:t>validator</a:t>
            </a:r>
            <a:r>
              <a:rPr lang="fr-FR" dirty="0">
                <a:solidFill>
                  <a:srgbClr val="0070C0"/>
                </a:solidFill>
              </a:rPr>
              <a:t> : </a:t>
            </a:r>
          </a:p>
          <a:p>
            <a:pPr lvl="1"/>
            <a:r>
              <a:rPr lang="en-US" dirty="0"/>
              <a:t>The </a:t>
            </a:r>
            <a:r>
              <a:rPr lang="en-US" dirty="0" err="1">
                <a:solidFill>
                  <a:srgbClr val="0070C0"/>
                </a:solidFill>
              </a:rPr>
              <a:t>ETag</a:t>
            </a:r>
            <a:r>
              <a:rPr lang="en-US" dirty="0"/>
              <a:t> response header is an opaque-to-the-</a:t>
            </a:r>
            <a:r>
              <a:rPr lang="en-US" dirty="0" err="1"/>
              <a:t>useragent</a:t>
            </a:r>
            <a:r>
              <a:rPr lang="en-US" dirty="0"/>
              <a:t> value that can be used as a strong validator. That means that a HTTP user-agent, such as the browser, does not know what this string represents and can't predict what its value would be. If the </a:t>
            </a:r>
            <a:r>
              <a:rPr lang="en-US" dirty="0" err="1"/>
              <a:t>ETag</a:t>
            </a:r>
            <a:r>
              <a:rPr lang="en-US" dirty="0"/>
              <a:t> header was part of the response for a resource, the client can issue an If-None-Match in the header of future requests – in order to validate the cached resource.</a:t>
            </a:r>
          </a:p>
          <a:p>
            <a:r>
              <a:rPr lang="en-US" dirty="0">
                <a:solidFill>
                  <a:srgbClr val="00B050"/>
                </a:solidFill>
              </a:rPr>
              <a:t>Weak validator : It is considered weak because it only has 1-second resolution</a:t>
            </a:r>
          </a:p>
          <a:p>
            <a:pPr lvl="1"/>
            <a:r>
              <a:rPr lang="en-US" dirty="0"/>
              <a:t>The </a:t>
            </a:r>
            <a:r>
              <a:rPr lang="en-US" dirty="0">
                <a:solidFill>
                  <a:srgbClr val="00B050"/>
                </a:solidFill>
              </a:rPr>
              <a:t>If-Modified-Since</a:t>
            </a:r>
            <a:r>
              <a:rPr lang="en-US" dirty="0"/>
              <a:t> request HTTP header makes the request conditional: the server will send back the requested resource, with a 200 status, only if it has been last modified after the given date. If the request has not been modified since, the response will be a 304 without any body; the Last-Modified header will contain the date of last modification.</a:t>
            </a:r>
            <a:endParaRPr lang="fr-FR" dirty="0"/>
          </a:p>
          <a:p>
            <a:endParaRPr lang="fr-FR" dirty="0"/>
          </a:p>
          <a:p>
            <a:endParaRPr lang="fr-FR" dirty="0"/>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57</a:t>
            </a:fld>
            <a:endParaRPr lang="fr-FR"/>
          </a:p>
        </p:txBody>
      </p:sp>
      <p:sp>
        <p:nvSpPr>
          <p:cNvPr id="10" name="Rectangle 9"/>
          <p:cNvSpPr/>
          <p:nvPr/>
        </p:nvSpPr>
        <p:spPr>
          <a:xfrm>
            <a:off x="251505" y="4364145"/>
            <a:ext cx="3781426" cy="1200329"/>
          </a:xfrm>
          <a:prstGeom prst="rect">
            <a:avLst/>
          </a:prstGeom>
        </p:spPr>
        <p:txBody>
          <a:bodyPr wrap="square">
            <a:spAutoFit/>
          </a:bodyPr>
          <a:lstStyle/>
          <a:p>
            <a:r>
              <a:rPr lang="en-US" dirty="0"/>
              <a:t>The If-None-Match HTTP request header makes the request conditional.</a:t>
            </a:r>
          </a:p>
          <a:p>
            <a:endParaRPr lang="en-US" dirty="0"/>
          </a:p>
          <a:p>
            <a:r>
              <a:rPr lang="en-US" b="1" dirty="0"/>
              <a:t>Response : </a:t>
            </a:r>
            <a:endParaRPr lang="fr-FR" b="1" dirty="0"/>
          </a:p>
        </p:txBody>
      </p:sp>
      <p:pic>
        <p:nvPicPr>
          <p:cNvPr id="11" name="Image 10"/>
          <p:cNvPicPr>
            <a:picLocks noChangeAspect="1"/>
          </p:cNvPicPr>
          <p:nvPr/>
        </p:nvPicPr>
        <p:blipFill>
          <a:blip r:embed="rId3"/>
          <a:stretch>
            <a:fillRect/>
          </a:stretch>
        </p:blipFill>
        <p:spPr>
          <a:xfrm>
            <a:off x="220096" y="5554702"/>
            <a:ext cx="4983388" cy="1346162"/>
          </a:xfrm>
          <a:prstGeom prst="rect">
            <a:avLst/>
          </a:prstGeom>
        </p:spPr>
      </p:pic>
      <p:sp>
        <p:nvSpPr>
          <p:cNvPr id="13" name="Rectangle 12"/>
          <p:cNvSpPr/>
          <p:nvPr/>
        </p:nvSpPr>
        <p:spPr>
          <a:xfrm>
            <a:off x="251505" y="1243014"/>
            <a:ext cx="3781426" cy="369332"/>
          </a:xfrm>
          <a:prstGeom prst="rect">
            <a:avLst/>
          </a:prstGeom>
        </p:spPr>
        <p:txBody>
          <a:bodyPr wrap="square">
            <a:spAutoFit/>
          </a:bodyPr>
          <a:lstStyle/>
          <a:p>
            <a:r>
              <a:rPr lang="en-US" b="1" dirty="0"/>
              <a:t>Request : </a:t>
            </a:r>
            <a:endParaRPr lang="fr-FR" b="1" dirty="0"/>
          </a:p>
        </p:txBody>
      </p:sp>
    </p:spTree>
    <p:extLst>
      <p:ext uri="{BB962C8B-B14F-4D97-AF65-F5344CB8AC3E}">
        <p14:creationId xmlns:p14="http://schemas.microsoft.com/office/powerpoint/2010/main" val="12618834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9536" y="-200029"/>
            <a:ext cx="10515600" cy="1325563"/>
          </a:xfrm>
        </p:spPr>
        <p:txBody>
          <a:bodyPr/>
          <a:lstStyle/>
          <a:p>
            <a:r>
              <a:rPr lang="fr-FR" dirty="0"/>
              <a:t>REST cache HTTP/1.1</a:t>
            </a:r>
          </a:p>
        </p:txBody>
      </p:sp>
      <p:graphicFrame>
        <p:nvGraphicFramePr>
          <p:cNvPr id="6" name="Espace réservé du contenu 5"/>
          <p:cNvGraphicFramePr>
            <a:graphicFrameLocks noGrp="1"/>
          </p:cNvGraphicFramePr>
          <p:nvPr>
            <p:ph idx="1"/>
            <p:extLst>
              <p:ext uri="{D42A27DB-BD31-4B8C-83A1-F6EECF244321}">
                <p14:modId xmlns:p14="http://schemas.microsoft.com/office/powerpoint/2010/main" val="3412097013"/>
              </p:ext>
            </p:extLst>
          </p:nvPr>
        </p:nvGraphicFramePr>
        <p:xfrm>
          <a:off x="528639" y="964887"/>
          <a:ext cx="10825162" cy="5368036"/>
        </p:xfrm>
        <a:graphic>
          <a:graphicData uri="http://schemas.openxmlformats.org/drawingml/2006/table">
            <a:tbl>
              <a:tblPr/>
              <a:tblGrid>
                <a:gridCol w="2791848">
                  <a:extLst>
                    <a:ext uri="{9D8B030D-6E8A-4147-A177-3AD203B41FA5}">
                      <a16:colId xmlns:a16="http://schemas.microsoft.com/office/drawing/2014/main" val="1111140920"/>
                    </a:ext>
                  </a:extLst>
                </a:gridCol>
                <a:gridCol w="8033314">
                  <a:extLst>
                    <a:ext uri="{9D8B030D-6E8A-4147-A177-3AD203B41FA5}">
                      <a16:colId xmlns:a16="http://schemas.microsoft.com/office/drawing/2014/main" val="92991976"/>
                    </a:ext>
                  </a:extLst>
                </a:gridCol>
              </a:tblGrid>
              <a:tr h="440392">
                <a:tc>
                  <a:txBody>
                    <a:bodyPr/>
                    <a:lstStyle/>
                    <a:p>
                      <a:pPr algn="l" fontAlgn="ctr"/>
                      <a:r>
                        <a:rPr lang="fr-FR" sz="1800" b="0" i="0" dirty="0">
                          <a:solidFill>
                            <a:srgbClr val="FFFFFF"/>
                          </a:solidFill>
                          <a:effectLst/>
                          <a:latin typeface="Roboto"/>
                        </a:rPr>
                        <a:t>Directives Cache-Control</a:t>
                      </a:r>
                    </a:p>
                  </a:txBody>
                  <a:tcPr marL="47869" marR="47869" marT="47869" marB="47869" anchor="ctr">
                    <a:lnL>
                      <a:noFill/>
                    </a:lnL>
                    <a:lnR>
                      <a:noFill/>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757575"/>
                    </a:solidFill>
                  </a:tcPr>
                </a:tc>
                <a:tc>
                  <a:txBody>
                    <a:bodyPr/>
                    <a:lstStyle/>
                    <a:p>
                      <a:pPr algn="l" fontAlgn="ctr"/>
                      <a:r>
                        <a:rPr lang="fr-FR" sz="1800" b="0" i="0" dirty="0">
                          <a:solidFill>
                            <a:srgbClr val="FFFFFF"/>
                          </a:solidFill>
                          <a:effectLst/>
                          <a:latin typeface="Roboto"/>
                        </a:rPr>
                        <a:t>Explication</a:t>
                      </a:r>
                    </a:p>
                  </a:txBody>
                  <a:tcPr marL="47869" marR="47869" marT="47869" marB="47869" anchor="ctr">
                    <a:lnL>
                      <a:noFill/>
                    </a:lnL>
                    <a:lnR>
                      <a:noFill/>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757575"/>
                    </a:solidFill>
                  </a:tcPr>
                </a:tc>
                <a:extLst>
                  <a:ext uri="{0D108BD9-81ED-4DB2-BD59-A6C34878D82A}">
                    <a16:rowId xmlns:a16="http://schemas.microsoft.com/office/drawing/2014/main" val="2650655411"/>
                  </a:ext>
                </a:extLst>
              </a:tr>
              <a:tr h="779063">
                <a:tc>
                  <a:txBody>
                    <a:bodyPr/>
                    <a:lstStyle/>
                    <a:p>
                      <a:pPr algn="l" fontAlgn="t"/>
                      <a:r>
                        <a:rPr lang="fr-FR" sz="2400" dirty="0">
                          <a:solidFill>
                            <a:srgbClr val="212121"/>
                          </a:solidFill>
                          <a:effectLst/>
                        </a:rPr>
                        <a:t>max-</a:t>
                      </a:r>
                      <a:r>
                        <a:rPr lang="fr-FR" sz="2400" dirty="0" err="1">
                          <a:solidFill>
                            <a:srgbClr val="212121"/>
                          </a:solidFill>
                          <a:effectLst/>
                        </a:rPr>
                        <a:t>age</a:t>
                      </a:r>
                      <a:r>
                        <a:rPr lang="fr-FR" sz="2400" dirty="0">
                          <a:solidFill>
                            <a:srgbClr val="212121"/>
                          </a:solidFill>
                          <a:effectLst/>
                        </a:rPr>
                        <a:t>=86400</a:t>
                      </a:r>
                    </a:p>
                  </a:txBody>
                  <a:tcPr marL="47869" marR="47869" marT="41885" marB="47869">
                    <a:lnL>
                      <a:noFill/>
                    </a:lnL>
                    <a:lnR>
                      <a:noFill/>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757575"/>
                    </a:solidFill>
                  </a:tcPr>
                </a:tc>
                <a:tc>
                  <a:txBody>
                    <a:bodyPr/>
                    <a:lstStyle/>
                    <a:p>
                      <a:pPr algn="l" fontAlgn="t"/>
                      <a:r>
                        <a:rPr lang="fr-FR" sz="1800">
                          <a:solidFill>
                            <a:srgbClr val="212121"/>
                          </a:solidFill>
                          <a:effectLst/>
                        </a:rPr>
                        <a:t>La réponse peut être mise en cache par le navigateur et tout cache intermédiaire (elle est donc 'publique') pendant un maximum de 1 jour (60 secondes x 60 minutes x 24 heures)</a:t>
                      </a:r>
                    </a:p>
                  </a:txBody>
                  <a:tcPr marL="47869" marR="47869" marT="41885" marB="47869">
                    <a:lnL>
                      <a:noFill/>
                    </a:lnL>
                    <a:lnR>
                      <a:noFill/>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757575"/>
                    </a:solidFill>
                  </a:tcPr>
                </a:tc>
                <a:extLst>
                  <a:ext uri="{0D108BD9-81ED-4DB2-BD59-A6C34878D82A}">
                    <a16:rowId xmlns:a16="http://schemas.microsoft.com/office/drawing/2014/main" val="2477403699"/>
                  </a:ext>
                </a:extLst>
              </a:tr>
              <a:tr h="606736">
                <a:tc>
                  <a:txBody>
                    <a:bodyPr/>
                    <a:lstStyle/>
                    <a:p>
                      <a:pPr algn="l" fontAlgn="t"/>
                      <a:r>
                        <a:rPr lang="fr-FR" sz="2400" dirty="0" err="1">
                          <a:solidFill>
                            <a:srgbClr val="212121"/>
                          </a:solidFill>
                          <a:effectLst/>
                        </a:rPr>
                        <a:t>private</a:t>
                      </a:r>
                      <a:r>
                        <a:rPr lang="fr-FR" sz="2400" dirty="0">
                          <a:solidFill>
                            <a:srgbClr val="212121"/>
                          </a:solidFill>
                          <a:effectLst/>
                        </a:rPr>
                        <a:t>, max-</a:t>
                      </a:r>
                      <a:r>
                        <a:rPr lang="fr-FR" sz="2400" dirty="0" err="1">
                          <a:solidFill>
                            <a:srgbClr val="212121"/>
                          </a:solidFill>
                          <a:effectLst/>
                        </a:rPr>
                        <a:t>age</a:t>
                      </a:r>
                      <a:r>
                        <a:rPr lang="fr-FR" sz="2400" dirty="0">
                          <a:solidFill>
                            <a:srgbClr val="212121"/>
                          </a:solidFill>
                          <a:effectLst/>
                        </a:rPr>
                        <a:t>=600</a:t>
                      </a:r>
                    </a:p>
                  </a:txBody>
                  <a:tcPr marL="47869" marR="47869" marT="41885" marB="47869">
                    <a:lnL>
                      <a:noFill/>
                    </a:lnL>
                    <a:lnR>
                      <a:noFill/>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757575"/>
                    </a:solidFill>
                  </a:tcPr>
                </a:tc>
                <a:tc>
                  <a:txBody>
                    <a:bodyPr/>
                    <a:lstStyle/>
                    <a:p>
                      <a:pPr algn="l" fontAlgn="t"/>
                      <a:r>
                        <a:rPr lang="fr-FR" sz="1800" dirty="0">
                          <a:solidFill>
                            <a:srgbClr val="212121"/>
                          </a:solidFill>
                          <a:effectLst/>
                        </a:rPr>
                        <a:t>La réponse ne peut être mise en cache que par le navigateur du client pendant un maximum de 10 minutes (60 secondes x 10 minutes)</a:t>
                      </a:r>
                    </a:p>
                  </a:txBody>
                  <a:tcPr marL="47869" marR="47869" marT="41885" marB="47869">
                    <a:lnL>
                      <a:noFill/>
                    </a:lnL>
                    <a:lnR>
                      <a:noFill/>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757575"/>
                    </a:solidFill>
                  </a:tcPr>
                </a:tc>
                <a:extLst>
                  <a:ext uri="{0D108BD9-81ED-4DB2-BD59-A6C34878D82A}">
                    <a16:rowId xmlns:a16="http://schemas.microsoft.com/office/drawing/2014/main" val="3573120209"/>
                  </a:ext>
                </a:extLst>
              </a:tr>
              <a:tr h="606736">
                <a:tc>
                  <a:txBody>
                    <a:bodyPr/>
                    <a:lstStyle/>
                    <a:p>
                      <a:pPr algn="l" fontAlgn="t"/>
                      <a:r>
                        <a:rPr lang="fr-FR" sz="2400" dirty="0">
                          <a:solidFill>
                            <a:srgbClr val="212121"/>
                          </a:solidFill>
                          <a:effectLst/>
                        </a:rPr>
                        <a:t>public, max-</a:t>
                      </a:r>
                      <a:r>
                        <a:rPr lang="fr-FR" sz="2400" dirty="0" err="1">
                          <a:solidFill>
                            <a:srgbClr val="212121"/>
                          </a:solidFill>
                          <a:effectLst/>
                        </a:rPr>
                        <a:t>age</a:t>
                      </a:r>
                      <a:r>
                        <a:rPr lang="fr-FR" sz="2400" dirty="0">
                          <a:solidFill>
                            <a:srgbClr val="212121"/>
                          </a:solidFill>
                          <a:effectLst/>
                        </a:rPr>
                        <a:t>=600</a:t>
                      </a:r>
                    </a:p>
                  </a:txBody>
                  <a:tcPr marL="47869" marR="47869" marT="41885" marB="47869">
                    <a:lnL>
                      <a:noFill/>
                    </a:lnL>
                    <a:lnR>
                      <a:noFill/>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757575"/>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fr-FR" sz="1800" dirty="0">
                          <a:solidFill>
                            <a:srgbClr val="212121"/>
                          </a:solidFill>
                          <a:effectLst/>
                        </a:rPr>
                        <a:t>La réponse ne peut être mise en cache par le navigateur du client et les « </a:t>
                      </a:r>
                      <a:r>
                        <a:rPr lang="fr-FR" sz="1800" dirty="0" err="1">
                          <a:solidFill>
                            <a:srgbClr val="212121"/>
                          </a:solidFill>
                          <a:effectLst/>
                        </a:rPr>
                        <a:t>proxies</a:t>
                      </a:r>
                      <a:r>
                        <a:rPr lang="fr-FR" sz="1800" dirty="0">
                          <a:solidFill>
                            <a:srgbClr val="212121"/>
                          </a:solidFill>
                          <a:effectLst/>
                        </a:rPr>
                        <a:t> » du réseau pendant un maximum de 10 minutes (60 secondes x 10 minutes)</a:t>
                      </a:r>
                    </a:p>
                  </a:txBody>
                  <a:tcPr marL="47869" marR="47869" marT="41885" marB="47869">
                    <a:lnL>
                      <a:noFill/>
                    </a:lnL>
                    <a:lnR>
                      <a:noFill/>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757575"/>
                    </a:solidFill>
                  </a:tcPr>
                </a:tc>
                <a:extLst>
                  <a:ext uri="{0D108BD9-81ED-4DB2-BD59-A6C34878D82A}">
                    <a16:rowId xmlns:a16="http://schemas.microsoft.com/office/drawing/2014/main" val="3810811436"/>
                  </a:ext>
                </a:extLst>
              </a:tr>
              <a:tr h="434409">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fr-FR" sz="2400" dirty="0">
                          <a:solidFill>
                            <a:srgbClr val="212121"/>
                          </a:solidFill>
                          <a:effectLst/>
                        </a:rPr>
                        <a:t>no-cache</a:t>
                      </a:r>
                    </a:p>
                  </a:txBody>
                  <a:tcPr marL="47869" marR="47869" marT="41885" marB="47869">
                    <a:lnL>
                      <a:noFill/>
                    </a:lnL>
                    <a:lnR>
                      <a:noFill/>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757575"/>
                    </a:solidFill>
                  </a:tcPr>
                </a:tc>
                <a:tc>
                  <a:txBody>
                    <a:bodyPr/>
                    <a:lstStyle/>
                    <a:p>
                      <a:pPr algn="l" fontAlgn="t"/>
                      <a:r>
                        <a:rPr lang="fr-FR" sz="1800" dirty="0">
                          <a:solidFill>
                            <a:srgbClr val="212121"/>
                          </a:solidFill>
                          <a:effectLst/>
                        </a:rPr>
                        <a:t>La réponse renvoyée ne peut pas être utilisée pour satisfaire une requête ultérieure à la même URL sans avoir au préalable vérifié auprès du serveur si la réponse a changé. En conséquence, si un jeton de validation adapté (</a:t>
                      </a:r>
                      <a:r>
                        <a:rPr lang="fr-FR" sz="1800" dirty="0" err="1">
                          <a:solidFill>
                            <a:srgbClr val="212121"/>
                          </a:solidFill>
                          <a:effectLst/>
                        </a:rPr>
                        <a:t>ETag</a:t>
                      </a:r>
                      <a:r>
                        <a:rPr lang="fr-FR" sz="1800" dirty="0">
                          <a:solidFill>
                            <a:srgbClr val="212121"/>
                          </a:solidFill>
                          <a:effectLst/>
                        </a:rPr>
                        <a:t>) est présent, l'élément no-cache induit un aller-retour pour valider la réponse mise en cache, mais peut éliminer le téléchargement si la ressource n'a pas changé.</a:t>
                      </a:r>
                    </a:p>
                  </a:txBody>
                  <a:tcPr marL="47869" marR="47869" marT="41885" marB="47869">
                    <a:lnL>
                      <a:noFill/>
                    </a:lnL>
                    <a:lnR>
                      <a:noFill/>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757575"/>
                    </a:solidFill>
                  </a:tcPr>
                </a:tc>
                <a:extLst>
                  <a:ext uri="{0D108BD9-81ED-4DB2-BD59-A6C34878D82A}">
                    <a16:rowId xmlns:a16="http://schemas.microsoft.com/office/drawing/2014/main" val="1041731878"/>
                  </a:ext>
                </a:extLst>
              </a:tr>
              <a:tr h="434409">
                <a:tc>
                  <a:txBody>
                    <a:bodyPr/>
                    <a:lstStyle/>
                    <a:p>
                      <a:pPr algn="l" fontAlgn="t"/>
                      <a:r>
                        <a:rPr lang="fr-FR" sz="2400" dirty="0">
                          <a:solidFill>
                            <a:srgbClr val="212121"/>
                          </a:solidFill>
                          <a:effectLst/>
                        </a:rPr>
                        <a:t>no-store</a:t>
                      </a:r>
                    </a:p>
                  </a:txBody>
                  <a:tcPr marL="47869" marR="47869" marT="41885" marB="47869">
                    <a:lnL>
                      <a:noFill/>
                    </a:lnL>
                    <a:lnR>
                      <a:noFill/>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757575"/>
                    </a:solidFill>
                  </a:tcPr>
                </a:tc>
                <a:tc>
                  <a:txBody>
                    <a:bodyPr/>
                    <a:lstStyle/>
                    <a:p>
                      <a:pPr algn="l" fontAlgn="t"/>
                      <a:r>
                        <a:rPr lang="fr-FR" sz="1800" dirty="0">
                          <a:solidFill>
                            <a:srgbClr val="212121"/>
                          </a:solidFill>
                          <a:effectLst/>
                        </a:rPr>
                        <a:t>La réponse n'est pas autorisée à être mise en cache et doit être récupérée en intégralité à chaque requête.</a:t>
                      </a:r>
                    </a:p>
                  </a:txBody>
                  <a:tcPr marL="47869" marR="47869" marT="41885" marB="47869">
                    <a:lnL>
                      <a:noFill/>
                    </a:lnL>
                    <a:lnR>
                      <a:noFill/>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757575"/>
                    </a:solidFill>
                  </a:tcPr>
                </a:tc>
                <a:extLst>
                  <a:ext uri="{0D108BD9-81ED-4DB2-BD59-A6C34878D82A}">
                    <a16:rowId xmlns:a16="http://schemas.microsoft.com/office/drawing/2014/main" val="3712462224"/>
                  </a:ext>
                </a:extLst>
              </a:tr>
              <a:tr h="434409">
                <a:tc>
                  <a:txBody>
                    <a:bodyPr/>
                    <a:lstStyle/>
                    <a:p>
                      <a:pPr algn="l" fontAlgn="t"/>
                      <a:r>
                        <a:rPr lang="fr-FR" sz="2400" kern="1200" dirty="0">
                          <a:solidFill>
                            <a:srgbClr val="212121"/>
                          </a:solidFill>
                          <a:effectLst/>
                          <a:latin typeface="+mn-lt"/>
                          <a:ea typeface="+mn-ea"/>
                          <a:cs typeface="+mn-cs"/>
                        </a:rPr>
                        <a:t>etc..</a:t>
                      </a:r>
                    </a:p>
                  </a:txBody>
                  <a:tcPr marL="47869" marR="47869" marT="41885" marB="47869">
                    <a:lnL>
                      <a:noFill/>
                    </a:lnL>
                    <a:lnR>
                      <a:noFill/>
                    </a:lnR>
                    <a:lnT w="9525" cap="flat" cmpd="sng" algn="ctr">
                      <a:solidFill>
                        <a:srgbClr val="E0E0E0"/>
                      </a:solidFill>
                      <a:prstDash val="solid"/>
                      <a:round/>
                      <a:headEnd type="none" w="med" len="med"/>
                      <a:tailEnd type="none" w="med" len="med"/>
                    </a:lnT>
                    <a:lnB>
                      <a:noFill/>
                    </a:lnB>
                    <a:solidFill>
                      <a:srgbClr val="757575"/>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fr-FR" dirty="0">
                          <a:hlinkClick r:id="rId2"/>
                        </a:rPr>
                        <a:t>https://developer.mozilla.org/fr/docs/Web/HTTP/Headers/Cache-Control</a:t>
                      </a:r>
                      <a:endParaRPr lang="fr-FR" sz="1800" dirty="0">
                        <a:solidFill>
                          <a:srgbClr val="212121"/>
                        </a:solidFill>
                        <a:effectLst/>
                      </a:endParaRPr>
                    </a:p>
                    <a:p>
                      <a:pPr marL="0" marR="0" lvl="0" indent="0" algn="l" defTabSz="914400" rtl="0" eaLnBrk="1" fontAlgn="t" latinLnBrk="0" hangingPunct="1">
                        <a:lnSpc>
                          <a:spcPct val="100000"/>
                        </a:lnSpc>
                        <a:spcBef>
                          <a:spcPts val="0"/>
                        </a:spcBef>
                        <a:spcAft>
                          <a:spcPts val="0"/>
                        </a:spcAft>
                        <a:buClrTx/>
                        <a:buSzTx/>
                        <a:buFontTx/>
                        <a:buNone/>
                        <a:tabLst/>
                        <a:defRPr/>
                      </a:pPr>
                      <a:endParaRPr lang="fr-FR" dirty="0"/>
                    </a:p>
                  </a:txBody>
                  <a:tcPr marL="47869" marR="47869" marT="41885" marB="47869">
                    <a:lnL>
                      <a:noFill/>
                    </a:lnL>
                    <a:lnR>
                      <a:noFill/>
                    </a:lnR>
                    <a:lnT w="9525" cap="flat" cmpd="sng" algn="ctr">
                      <a:solidFill>
                        <a:srgbClr val="E0E0E0"/>
                      </a:solidFill>
                      <a:prstDash val="solid"/>
                      <a:round/>
                      <a:headEnd type="none" w="med" len="med"/>
                      <a:tailEnd type="none" w="med" len="med"/>
                    </a:lnT>
                    <a:lnB>
                      <a:noFill/>
                    </a:lnB>
                    <a:solidFill>
                      <a:srgbClr val="757575"/>
                    </a:solidFill>
                  </a:tcPr>
                </a:tc>
                <a:extLst>
                  <a:ext uri="{0D108BD9-81ED-4DB2-BD59-A6C34878D82A}">
                    <a16:rowId xmlns:a16="http://schemas.microsoft.com/office/drawing/2014/main" val="31419175"/>
                  </a:ext>
                </a:extLst>
              </a:tr>
            </a:tbl>
          </a:graphicData>
        </a:graphic>
      </p:graphicFrame>
    </p:spTree>
    <p:extLst>
      <p:ext uri="{BB962C8B-B14F-4D97-AF65-F5344CB8AC3E}">
        <p14:creationId xmlns:p14="http://schemas.microsoft.com/office/powerpoint/2010/main" val="33699018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REST cache HTTP/1.1</a:t>
            </a:r>
            <a:endParaRPr lang="fr-FR" dirty="0"/>
          </a:p>
        </p:txBody>
      </p:sp>
      <p:pic>
        <p:nvPicPr>
          <p:cNvPr id="3074" name="Picture 2" descr="Arborescence de décision du cach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3788" y="1027906"/>
            <a:ext cx="5667375" cy="5715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76034" y="5085775"/>
            <a:ext cx="2553135" cy="584775"/>
          </a:xfrm>
          <a:prstGeom prst="rect">
            <a:avLst/>
          </a:prstGeom>
        </p:spPr>
        <p:txBody>
          <a:bodyPr wrap="none">
            <a:spAutoFit/>
          </a:bodyPr>
          <a:lstStyle/>
          <a:p>
            <a:r>
              <a:rPr lang="fr-FR" sz="3200" dirty="0"/>
              <a:t>Cache-Control</a:t>
            </a:r>
          </a:p>
        </p:txBody>
      </p:sp>
    </p:spTree>
    <p:extLst>
      <p:ext uri="{BB962C8B-B14F-4D97-AF65-F5344CB8AC3E}">
        <p14:creationId xmlns:p14="http://schemas.microsoft.com/office/powerpoint/2010/main" val="2319944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applications/besoins d’aujourd’hui</a:t>
            </a:r>
          </a:p>
        </p:txBody>
      </p:sp>
      <p:sp>
        <p:nvSpPr>
          <p:cNvPr id="3" name="Espace réservé du contenu 2"/>
          <p:cNvSpPr>
            <a:spLocks noGrp="1"/>
          </p:cNvSpPr>
          <p:nvPr>
            <p:ph idx="1"/>
          </p:nvPr>
        </p:nvSpPr>
        <p:spPr>
          <a:xfrm>
            <a:off x="838200" y="1343025"/>
            <a:ext cx="10515600" cy="5329238"/>
          </a:xfrm>
        </p:spPr>
        <p:txBody>
          <a:bodyPr>
            <a:normAutofit fontScale="77500" lnSpcReduction="20000"/>
          </a:bodyPr>
          <a:lstStyle/>
          <a:p>
            <a:r>
              <a:rPr lang="fr-FR" dirty="0"/>
              <a:t>Disponibilité 24 heures sur 24</a:t>
            </a:r>
          </a:p>
          <a:p>
            <a:pPr lvl="1"/>
            <a:r>
              <a:rPr lang="fr-FR" dirty="0"/>
              <a:t>Résilience aux pannes</a:t>
            </a:r>
          </a:p>
          <a:p>
            <a:pPr lvl="1"/>
            <a:r>
              <a:rPr lang="fr-FR" dirty="0"/>
              <a:t>Mise à jour à chaud</a:t>
            </a:r>
          </a:p>
          <a:p>
            <a:r>
              <a:rPr lang="fr-FR" dirty="0"/>
              <a:t>Capacité à monter en charge (scalabilité)</a:t>
            </a:r>
          </a:p>
          <a:p>
            <a:pPr lvl="1"/>
            <a:r>
              <a:rPr lang="fr-FR" dirty="0"/>
              <a:t>+ requêtes</a:t>
            </a:r>
          </a:p>
          <a:p>
            <a:pPr lvl="2"/>
            <a:r>
              <a:rPr lang="fr-FR" dirty="0"/>
              <a:t>+ de bandes passantes</a:t>
            </a:r>
          </a:p>
          <a:p>
            <a:pPr lvl="2"/>
            <a:r>
              <a:rPr lang="fr-FR" dirty="0"/>
              <a:t>+ de </a:t>
            </a:r>
            <a:r>
              <a:rPr lang="fr-FR" dirty="0" err="1"/>
              <a:t>cpu</a:t>
            </a:r>
            <a:endParaRPr lang="fr-FR" dirty="0"/>
          </a:p>
          <a:p>
            <a:pPr lvl="2"/>
            <a:r>
              <a:rPr lang="fr-FR" dirty="0"/>
              <a:t>+ d’espace de stockage</a:t>
            </a:r>
          </a:p>
          <a:p>
            <a:pPr lvl="1"/>
            <a:r>
              <a:rPr lang="fr-FR" dirty="0"/>
              <a:t>Par période, ponctuelle, régulière</a:t>
            </a:r>
          </a:p>
          <a:p>
            <a:pPr lvl="1"/>
            <a:r>
              <a:rPr lang="fr-FR" dirty="0"/>
              <a:t>Automatique/Manuelle</a:t>
            </a:r>
          </a:p>
          <a:p>
            <a:pPr lvl="1"/>
            <a:r>
              <a:rPr lang="fr-FR" dirty="0"/>
              <a:t>Peu onéreux (</a:t>
            </a:r>
            <a:r>
              <a:rPr lang="fr-FR" dirty="0" err="1"/>
              <a:t>Commodity</a:t>
            </a:r>
            <a:r>
              <a:rPr lang="fr-FR" dirty="0"/>
              <a:t> hardware, Cloud)</a:t>
            </a:r>
          </a:p>
          <a:p>
            <a:r>
              <a:rPr lang="fr-FR" dirty="0"/>
              <a:t>Géo-répartition pour une faible latence</a:t>
            </a:r>
          </a:p>
          <a:p>
            <a:r>
              <a:rPr lang="fr-FR" dirty="0"/>
              <a:t>Livrer et mettre à jour rapidement (</a:t>
            </a:r>
            <a:r>
              <a:rPr lang="fr-FR" dirty="0" err="1"/>
              <a:t>DevOps</a:t>
            </a:r>
            <a:r>
              <a:rPr lang="fr-FR" dirty="0"/>
              <a:t>)</a:t>
            </a:r>
          </a:p>
          <a:p>
            <a:r>
              <a:rPr lang="fr-FR" dirty="0"/>
              <a:t>Sécurité</a:t>
            </a:r>
          </a:p>
          <a:p>
            <a:r>
              <a:rPr lang="fr-FR" dirty="0"/>
              <a:t>Expérience utilisateur</a:t>
            </a:r>
          </a:p>
          <a:p>
            <a:pPr lvl="1"/>
            <a:r>
              <a:rPr lang="fr-FR" dirty="0"/>
              <a:t>Single Page Application (SPA)</a:t>
            </a:r>
          </a:p>
          <a:p>
            <a:pPr lvl="1"/>
            <a:r>
              <a:rPr lang="fr-FR" dirty="0"/>
              <a:t>Site web accessible en mode déconnecté (Background </a:t>
            </a:r>
            <a:r>
              <a:rPr lang="fr-FR" dirty="0" err="1"/>
              <a:t>Worker</a:t>
            </a:r>
            <a:r>
              <a:rPr lang="fr-FR" dirty="0"/>
              <a:t>, Service </a:t>
            </a:r>
            <a:r>
              <a:rPr lang="fr-FR" dirty="0" err="1"/>
              <a:t>Worker</a:t>
            </a:r>
            <a:r>
              <a:rPr lang="fr-FR" dirty="0"/>
              <a:t>)</a:t>
            </a:r>
          </a:p>
          <a:p>
            <a:pPr lvl="1"/>
            <a:r>
              <a:rPr lang="fr-FR" dirty="0"/>
              <a:t>Application mobile</a:t>
            </a:r>
          </a:p>
        </p:txBody>
      </p:sp>
      <p:pic>
        <p:nvPicPr>
          <p:cNvPr id="4098" name="Picture 2" descr="Résultat de recherche d'images pour &quot;azure map&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8962" y="1451157"/>
            <a:ext cx="4995863" cy="2397623"/>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4FB96B97-3A1A-4377-84C5-A71F82168A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8962" y="2085139"/>
            <a:ext cx="4091250" cy="3527281"/>
          </a:xfrm>
          <a:prstGeom prst="rect">
            <a:avLst/>
          </a:prstGeom>
        </p:spPr>
      </p:pic>
    </p:spTree>
    <p:extLst>
      <p:ext uri="{BB962C8B-B14F-4D97-AF65-F5344CB8AC3E}">
        <p14:creationId xmlns:p14="http://schemas.microsoft.com/office/powerpoint/2010/main" val="648076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RESTful</a:t>
            </a:r>
          </a:p>
        </p:txBody>
      </p:sp>
    </p:spTree>
    <p:extLst>
      <p:ext uri="{BB962C8B-B14F-4D97-AF65-F5344CB8AC3E}">
        <p14:creationId xmlns:p14="http://schemas.microsoft.com/office/powerpoint/2010/main" val="6686479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31FBA7-3F47-44C9-A21A-ABB81D5CE46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AA0C883-12A2-4EB4-B3EB-64D8D98E98EE}"/>
              </a:ext>
            </a:extLst>
          </p:cNvPr>
          <p:cNvSpPr>
            <a:spLocks noGrp="1"/>
          </p:cNvSpPr>
          <p:nvPr>
            <p:ph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EE6B36B9-D582-481C-8250-330C9E01378E}"/>
              </a:ext>
            </a:extLst>
          </p:cNvPr>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61</a:t>
            </a:fld>
            <a:endParaRPr lang="fr-FR"/>
          </a:p>
        </p:txBody>
      </p:sp>
      <p:pic>
        <p:nvPicPr>
          <p:cNvPr id="5" name="Image 4">
            <a:extLst>
              <a:ext uri="{FF2B5EF4-FFF2-40B4-BE49-F238E27FC236}">
                <a16:creationId xmlns:a16="http://schemas.microsoft.com/office/drawing/2014/main" id="{BAE97D80-E52E-4EF3-A678-62B1A2B85278}"/>
              </a:ext>
            </a:extLst>
          </p:cNvPr>
          <p:cNvPicPr>
            <a:picLocks noChangeAspect="1"/>
          </p:cNvPicPr>
          <p:nvPr/>
        </p:nvPicPr>
        <p:blipFill>
          <a:blip r:embed="rId2"/>
          <a:stretch>
            <a:fillRect/>
          </a:stretch>
        </p:blipFill>
        <p:spPr>
          <a:xfrm>
            <a:off x="-254525" y="-1333893"/>
            <a:ext cx="12763893" cy="9572920"/>
          </a:xfrm>
          <a:prstGeom prst="rect">
            <a:avLst/>
          </a:prstGeom>
        </p:spPr>
      </p:pic>
    </p:spTree>
    <p:extLst>
      <p:ext uri="{BB962C8B-B14F-4D97-AF65-F5344CB8AC3E}">
        <p14:creationId xmlns:p14="http://schemas.microsoft.com/office/powerpoint/2010/main" val="38092216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Difficile à modéliser</a:t>
            </a:r>
          </a:p>
        </p:txBody>
      </p:sp>
      <p:sp>
        <p:nvSpPr>
          <p:cNvPr id="4" name="Espace réservé du contenu 3"/>
          <p:cNvSpPr>
            <a:spLocks noGrp="1"/>
          </p:cNvSpPr>
          <p:nvPr>
            <p:ph idx="1"/>
          </p:nvPr>
        </p:nvSpPr>
        <p:spPr>
          <a:xfrm>
            <a:off x="838200" y="1651819"/>
            <a:ext cx="10515600" cy="5045301"/>
          </a:xfrm>
        </p:spPr>
        <p:txBody>
          <a:bodyPr>
            <a:normAutofit/>
          </a:bodyPr>
          <a:lstStyle/>
          <a:p>
            <a:r>
              <a:rPr lang="fr-FR" dirty="0">
                <a:latin typeface="Lato"/>
              </a:rPr>
              <a:t>Respecter REST est difficile et nécessite </a:t>
            </a:r>
          </a:p>
          <a:p>
            <a:pPr lvl="1"/>
            <a:r>
              <a:rPr lang="fr-FR" dirty="0">
                <a:latin typeface="Lato"/>
              </a:rPr>
              <a:t>un travail de réflexion </a:t>
            </a:r>
          </a:p>
          <a:p>
            <a:pPr lvl="1"/>
            <a:r>
              <a:rPr lang="fr-FR" dirty="0">
                <a:latin typeface="Lato"/>
              </a:rPr>
              <a:t>monter en compétence.</a:t>
            </a:r>
          </a:p>
          <a:p>
            <a:endParaRPr lang="fr-FR" dirty="0">
              <a:latin typeface="Lato"/>
            </a:endParaRPr>
          </a:p>
          <a:p>
            <a:r>
              <a:rPr lang="fr-FR" dirty="0">
                <a:latin typeface="Lato"/>
              </a:rPr>
              <a:t>Il n’y a pas une solution unique.</a:t>
            </a:r>
          </a:p>
          <a:p>
            <a:pPr lvl="1"/>
            <a:endParaRPr lang="fr-FR" dirty="0"/>
          </a:p>
          <a:p>
            <a:r>
              <a:rPr lang="fr-FR" dirty="0">
                <a:latin typeface="Lato"/>
              </a:rPr>
              <a:t>Qu’est ce qu’une API </a:t>
            </a:r>
            <a:r>
              <a:rPr lang="fr-FR" dirty="0" err="1">
                <a:latin typeface="Lato"/>
              </a:rPr>
              <a:t>RESTFul</a:t>
            </a:r>
            <a:r>
              <a:rPr lang="fr-FR" dirty="0">
                <a:latin typeface="Lato"/>
              </a:rPr>
              <a:t> ?</a:t>
            </a:r>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spTree>
    <p:extLst>
      <p:ext uri="{BB962C8B-B14F-4D97-AF65-F5344CB8AC3E}">
        <p14:creationId xmlns:p14="http://schemas.microsoft.com/office/powerpoint/2010/main" val="15660399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modèle de maturité de Richardson</a:t>
            </a:r>
          </a:p>
        </p:txBody>
      </p:sp>
      <p:sp>
        <p:nvSpPr>
          <p:cNvPr id="3" name="Espace réservé du contenu 2"/>
          <p:cNvSpPr>
            <a:spLocks noGrp="1"/>
          </p:cNvSpPr>
          <p:nvPr>
            <p:ph idx="1"/>
          </p:nvPr>
        </p:nvSpPr>
        <p:spPr>
          <a:xfrm>
            <a:off x="423863" y="1535113"/>
            <a:ext cx="5176837" cy="4951412"/>
          </a:xfrm>
        </p:spPr>
        <p:txBody>
          <a:bodyPr>
            <a:normAutofit fontScale="92500" lnSpcReduction="10000"/>
          </a:bodyPr>
          <a:lstStyle/>
          <a:p>
            <a:pPr marL="0" indent="0">
              <a:buNone/>
            </a:pPr>
            <a:r>
              <a:rPr lang="fr-FR" dirty="0"/>
              <a:t>Développé par Leonard Richardson, ce modèle permet de découper les contraintes de REST en 3 étapes principales à suivre afin de mettre en application la théorie de REST en tant que service web. </a:t>
            </a:r>
          </a:p>
          <a:p>
            <a:pPr marL="0" indent="0">
              <a:buNone/>
            </a:pPr>
            <a:endParaRPr lang="fr-FR" dirty="0"/>
          </a:p>
          <a:p>
            <a:pPr marL="0" indent="0">
              <a:buNone/>
            </a:pPr>
            <a:r>
              <a:rPr lang="fr-FR" dirty="0"/>
              <a:t>Les principes de REST ne sont pas toujours respectés mais lorsque l'on compare la théorie à la pratique, il faut savoir faire quelques concessions et vous serez sûrement amenés à faire des choix divergeant des standards.</a:t>
            </a:r>
          </a:p>
        </p:txBody>
      </p:sp>
      <p:pic>
        <p:nvPicPr>
          <p:cNvPr id="2051" name="Picture 3" descr="http://zestedesavoir.com/media/galleries/713/c34c43b3-955d-467f-ad3e-9f23ca42eec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7868" y="1690688"/>
            <a:ext cx="6410325" cy="379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5214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Niveau 3 : Les liens hypermédia (HATEOAS)</a:t>
            </a:r>
          </a:p>
        </p:txBody>
      </p:sp>
      <p:sp>
        <p:nvSpPr>
          <p:cNvPr id="3" name="Espace réservé du contenu 2"/>
          <p:cNvSpPr>
            <a:spLocks noGrp="1"/>
          </p:cNvSpPr>
          <p:nvPr>
            <p:ph idx="1"/>
          </p:nvPr>
        </p:nvSpPr>
        <p:spPr>
          <a:xfrm>
            <a:off x="423862" y="1468619"/>
            <a:ext cx="11520488" cy="5017905"/>
          </a:xfrm>
        </p:spPr>
        <p:txBody>
          <a:bodyPr>
            <a:normAutofit/>
          </a:bodyPr>
          <a:lstStyle/>
          <a:p>
            <a:r>
              <a:rPr lang="fr-FR" dirty="0"/>
              <a:t>HATEOAS, pour </a:t>
            </a:r>
            <a:r>
              <a:rPr lang="fr-FR" dirty="0" err="1">
                <a:solidFill>
                  <a:srgbClr val="0070C0"/>
                </a:solidFill>
              </a:rPr>
              <a:t>Hypermedia</a:t>
            </a:r>
            <a:r>
              <a:rPr lang="fr-FR" dirty="0">
                <a:solidFill>
                  <a:srgbClr val="0070C0"/>
                </a:solidFill>
              </a:rPr>
              <a:t> As The Engine Of Application State</a:t>
            </a:r>
            <a:r>
              <a:rPr lang="fr-FR" dirty="0"/>
              <a:t>, est la contrainte (4.4) qui est la plus présente sur le web mais malheureusement pas souvent dans les APIs. </a:t>
            </a:r>
          </a:p>
          <a:p>
            <a:r>
              <a:rPr lang="fr-FR" dirty="0"/>
              <a:t>Pour prendre un exemple, lorsque vous désirez accéder à une page </a:t>
            </a:r>
            <a:r>
              <a:rPr lang="fr-FR" dirty="0">
                <a:hlinkClick r:id="rId2"/>
              </a:rPr>
              <a:t>http://www.ig2i.fr</a:t>
            </a:r>
            <a:r>
              <a:rPr lang="fr-FR" dirty="0"/>
              <a:t>, vous passez au moins par la page d'accueil qui vous indique où vous rendre pour la page désirée. C'est ce à quoi servent les contrôles hypermédia dans une API, à permettre la navigation entre les différentes ressources.</a:t>
            </a:r>
          </a:p>
          <a:p>
            <a:r>
              <a:rPr lang="fr-FR" dirty="0"/>
              <a:t>En rajoutant ces liens, si vous avez un client assez intelligent, il saura s'adapter aux changements de l'API, ce qui en fait un atout car les APIs doivent évoluer (les ressources peuvent changer de nom et les actions sont amenées à évoluer).</a:t>
            </a:r>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64</a:t>
            </a:fld>
            <a:endParaRPr lang="fr-FR"/>
          </a:p>
        </p:txBody>
      </p:sp>
    </p:spTree>
    <p:extLst>
      <p:ext uri="{BB962C8B-B14F-4D97-AF65-F5344CB8AC3E}">
        <p14:creationId xmlns:p14="http://schemas.microsoft.com/office/powerpoint/2010/main" val="7070377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Niveau 3 : Les liens hypermédia (HATEOAS)</a:t>
            </a:r>
          </a:p>
        </p:txBody>
      </p:sp>
      <p:pic>
        <p:nvPicPr>
          <p:cNvPr id="9" name="Espace réservé du contenu 8"/>
          <p:cNvPicPr>
            <a:picLocks noGrp="1" noChangeAspect="1"/>
          </p:cNvPicPr>
          <p:nvPr>
            <p:ph idx="1"/>
          </p:nvPr>
        </p:nvPicPr>
        <p:blipFill>
          <a:blip r:embed="rId2"/>
          <a:stretch>
            <a:fillRect/>
          </a:stretch>
        </p:blipFill>
        <p:spPr>
          <a:xfrm>
            <a:off x="1518501" y="1183776"/>
            <a:ext cx="9029756" cy="3646633"/>
          </a:xfrm>
          <a:prstGeom prst="rect">
            <a:avLst/>
          </a:prstGeom>
        </p:spPr>
      </p:pic>
      <p:sp>
        <p:nvSpPr>
          <p:cNvPr id="11" name="Rectangle 10"/>
          <p:cNvSpPr/>
          <p:nvPr/>
        </p:nvSpPr>
        <p:spPr>
          <a:xfrm>
            <a:off x="154412" y="4830409"/>
            <a:ext cx="11191875" cy="2308324"/>
          </a:xfrm>
          <a:prstGeom prst="rect">
            <a:avLst/>
          </a:prstGeom>
        </p:spPr>
        <p:txBody>
          <a:bodyPr wrap="square">
            <a:spAutoFit/>
          </a:bodyPr>
          <a:lstStyle/>
          <a:p>
            <a:pPr marL="285750" indent="-285750">
              <a:buFont typeface="Arial" panose="020B0604020202020204" pitchFamily="34" charset="0"/>
              <a:buChar char="•"/>
            </a:pPr>
            <a:r>
              <a:rPr lang="fr-FR" sz="2400" dirty="0"/>
              <a:t>Cet exemple ce base sur la spécification « HAL ».</a:t>
            </a:r>
          </a:p>
          <a:p>
            <a:pPr marL="285750" indent="-285750">
              <a:buFont typeface="Arial" panose="020B0604020202020204" pitchFamily="34" charset="0"/>
              <a:buChar char="•"/>
            </a:pPr>
            <a:r>
              <a:rPr lang="fr-FR" sz="2400" dirty="0"/>
              <a:t>Ce système comporte quand même des limites, on ne peut pas savoir quelle méthode HTTP utiliser.</a:t>
            </a:r>
          </a:p>
          <a:p>
            <a:pPr marL="285750" indent="-285750">
              <a:buFont typeface="Arial" panose="020B0604020202020204" pitchFamily="34" charset="0"/>
              <a:buChar char="•"/>
            </a:pPr>
            <a:r>
              <a:rPr lang="fr-FR" sz="2400" dirty="0">
                <a:solidFill>
                  <a:srgbClr val="00B050"/>
                </a:solidFill>
              </a:rPr>
              <a:t>Le </a:t>
            </a:r>
            <a:r>
              <a:rPr lang="fr-FR" sz="2400" b="1" dirty="0">
                <a:solidFill>
                  <a:srgbClr val="00B050"/>
                </a:solidFill>
              </a:rPr>
              <a:t>VERBE HTTP OPTION </a:t>
            </a:r>
            <a:r>
              <a:rPr lang="fr-FR" sz="2400" dirty="0">
                <a:solidFill>
                  <a:srgbClr val="00B050"/>
                </a:solidFill>
              </a:rPr>
              <a:t>permet de connaître les méthodes que l’on peut appeler (mais ne donne assez d’information pour réaliser les appels spécifiques).</a:t>
            </a:r>
          </a:p>
          <a:p>
            <a:pPr marL="285750" indent="-285750">
              <a:buFont typeface="Arial" panose="020B0604020202020204" pitchFamily="34" charset="0"/>
              <a:buChar char="•"/>
            </a:pPr>
            <a:endParaRPr lang="fr-FR" sz="2400" dirty="0"/>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65</a:t>
            </a:fld>
            <a:endParaRPr lang="fr-FR" dirty="0"/>
          </a:p>
        </p:txBody>
      </p:sp>
    </p:spTree>
    <p:extLst>
      <p:ext uri="{BB962C8B-B14F-4D97-AF65-F5344CB8AC3E}">
        <p14:creationId xmlns:p14="http://schemas.microsoft.com/office/powerpoint/2010/main" val="33510729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Niveau 3 : Les liens hypermédia (HATEOAS)</a:t>
            </a:r>
          </a:p>
        </p:txBody>
      </p:sp>
      <p:sp>
        <p:nvSpPr>
          <p:cNvPr id="3" name="Espace réservé du contenu 2"/>
          <p:cNvSpPr>
            <a:spLocks noGrp="1"/>
          </p:cNvSpPr>
          <p:nvPr>
            <p:ph idx="1"/>
          </p:nvPr>
        </p:nvSpPr>
        <p:spPr>
          <a:xfrm>
            <a:off x="423862" y="1468619"/>
            <a:ext cx="11520488" cy="5389381"/>
          </a:xfrm>
        </p:spPr>
        <p:txBody>
          <a:bodyPr>
            <a:normAutofit/>
          </a:bodyPr>
          <a:lstStyle/>
          <a:p>
            <a:r>
              <a:rPr lang="fr-FR" sz="3600" dirty="0"/>
              <a:t>Il existe actuellement plusieurs formats standardisés ou non qui sont utilisés pour lier des données en JSON (et ou XML). On retrouve :</a:t>
            </a:r>
          </a:p>
          <a:p>
            <a:pPr lvl="1"/>
            <a:r>
              <a:rPr lang="fr-FR" sz="3200" dirty="0"/>
              <a:t>HAL </a:t>
            </a:r>
            <a:r>
              <a:rPr lang="fr-FR" sz="3200" dirty="0">
                <a:hlinkClick r:id="rId2"/>
              </a:rPr>
              <a:t>http://stateless.co/hal_specification.html</a:t>
            </a:r>
            <a:endParaRPr lang="fr-FR" sz="3200" dirty="0"/>
          </a:p>
          <a:p>
            <a:pPr lvl="1"/>
            <a:r>
              <a:rPr lang="fr-FR" sz="3200" dirty="0"/>
              <a:t>JSON:API </a:t>
            </a:r>
            <a:r>
              <a:rPr lang="fr-FR" sz="3200" dirty="0">
                <a:hlinkClick r:id="rId3"/>
              </a:rPr>
              <a:t>http://jsonapi.org</a:t>
            </a:r>
            <a:endParaRPr lang="fr-FR" sz="3200" dirty="0"/>
          </a:p>
          <a:p>
            <a:pPr lvl="1"/>
            <a:r>
              <a:rPr lang="fr-FR" sz="3200" dirty="0"/>
              <a:t>JSON-LD </a:t>
            </a:r>
            <a:r>
              <a:rPr lang="fr-FR" sz="3200" dirty="0">
                <a:hlinkClick r:id="rId4"/>
              </a:rPr>
              <a:t>http://json-ld.org</a:t>
            </a:r>
            <a:endParaRPr lang="fr-FR" sz="3200" dirty="0"/>
          </a:p>
          <a:p>
            <a:pPr lvl="1"/>
            <a:r>
              <a:rPr lang="fr-FR" sz="3200" dirty="0"/>
              <a:t>Custom: comme GitHub, inventer son propre format</a:t>
            </a:r>
          </a:p>
          <a:p>
            <a:pPr lvl="2"/>
            <a:r>
              <a:rPr lang="fr-FR" sz="2800" dirty="0">
                <a:hlinkClick r:id="rId5"/>
              </a:rPr>
              <a:t>https://api.github.com</a:t>
            </a:r>
            <a:endParaRPr lang="fr-FR" sz="2800" dirty="0"/>
          </a:p>
          <a:p>
            <a:pPr lvl="1"/>
            <a:r>
              <a:rPr lang="fr-FR" sz="3200" dirty="0"/>
              <a:t>Etc.</a:t>
            </a:r>
          </a:p>
          <a:p>
            <a:endParaRPr lang="fr-FR" sz="3600"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66</a:t>
            </a:fld>
            <a:endParaRPr lang="fr-FR"/>
          </a:p>
        </p:txBody>
      </p:sp>
    </p:spTree>
    <p:extLst>
      <p:ext uri="{BB962C8B-B14F-4D97-AF65-F5344CB8AC3E}">
        <p14:creationId xmlns:p14="http://schemas.microsoft.com/office/powerpoint/2010/main" val="33492851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HATEOAS: HAL</a:t>
            </a:r>
          </a:p>
        </p:txBody>
      </p:sp>
      <p:sp>
        <p:nvSpPr>
          <p:cNvPr id="3" name="Espace réservé du contenu 2"/>
          <p:cNvSpPr>
            <a:spLocks noGrp="1"/>
          </p:cNvSpPr>
          <p:nvPr>
            <p:ph idx="1"/>
          </p:nvPr>
        </p:nvSpPr>
        <p:spPr>
          <a:xfrm>
            <a:off x="423862" y="1468619"/>
            <a:ext cx="11520488"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67</a:t>
            </a:fld>
            <a:endParaRPr lang="fr-FR"/>
          </a:p>
        </p:txBody>
      </p:sp>
      <p:pic>
        <p:nvPicPr>
          <p:cNvPr id="5" name="Image 4"/>
          <p:cNvPicPr>
            <a:picLocks noChangeAspect="1"/>
          </p:cNvPicPr>
          <p:nvPr/>
        </p:nvPicPr>
        <p:blipFill>
          <a:blip r:embed="rId2"/>
          <a:stretch>
            <a:fillRect/>
          </a:stretch>
        </p:blipFill>
        <p:spPr>
          <a:xfrm>
            <a:off x="4995862" y="805837"/>
            <a:ext cx="7029450" cy="5095875"/>
          </a:xfrm>
          <a:prstGeom prst="rect">
            <a:avLst/>
          </a:prstGeom>
        </p:spPr>
      </p:pic>
      <p:sp>
        <p:nvSpPr>
          <p:cNvPr id="6" name="Rectangle 5"/>
          <p:cNvSpPr/>
          <p:nvPr/>
        </p:nvSpPr>
        <p:spPr>
          <a:xfrm>
            <a:off x="342900" y="1468619"/>
            <a:ext cx="4610100" cy="5324535"/>
          </a:xfrm>
          <a:prstGeom prst="rect">
            <a:avLst/>
          </a:prstGeom>
        </p:spPr>
        <p:txBody>
          <a:bodyPr wrap="square">
            <a:spAutoFit/>
          </a:bodyPr>
          <a:lstStyle/>
          <a:p>
            <a:pPr marL="342900" indent="-342900">
              <a:buFont typeface="Arial" panose="020B0604020202020204" pitchFamily="34" charset="0"/>
              <a:buChar char="•"/>
            </a:pPr>
            <a:r>
              <a:rPr lang="en-US" sz="2000" dirty="0">
                <a:latin typeface="Helvetica" panose="020B0604020202020204" pitchFamily="34" charset="0"/>
              </a:rPr>
              <a:t>The URI of the main resource being represented ('/orders') expressed with a self link</a:t>
            </a:r>
          </a:p>
          <a:p>
            <a:pPr marL="342900" indent="-342900">
              <a:buFont typeface="Arial" panose="020B0604020202020204" pitchFamily="34" charset="0"/>
              <a:buChar char="•"/>
            </a:pPr>
            <a:r>
              <a:rPr lang="en-US" sz="2000" dirty="0">
                <a:latin typeface="Helvetica" panose="020B0604020202020204" pitchFamily="34" charset="0"/>
              </a:rPr>
              <a:t>The 'next' link pointing to the next page of orders</a:t>
            </a:r>
          </a:p>
          <a:p>
            <a:pPr marL="342900" indent="-342900">
              <a:buFont typeface="Arial" panose="020B0604020202020204" pitchFamily="34" charset="0"/>
              <a:buChar char="•"/>
            </a:pPr>
            <a:r>
              <a:rPr lang="en-US" sz="2000" dirty="0">
                <a:latin typeface="Helvetica" panose="020B0604020202020204" pitchFamily="34" charset="0"/>
              </a:rPr>
              <a:t>A templated link called '</a:t>
            </a:r>
            <a:r>
              <a:rPr lang="en-US" sz="2000" dirty="0" err="1">
                <a:latin typeface="Helvetica" panose="020B0604020202020204" pitchFamily="34" charset="0"/>
              </a:rPr>
              <a:t>ea:find</a:t>
            </a:r>
            <a:r>
              <a:rPr lang="en-US" sz="2000" dirty="0">
                <a:latin typeface="Helvetica" panose="020B0604020202020204" pitchFamily="34" charset="0"/>
              </a:rPr>
              <a:t>' for searching orders by id</a:t>
            </a:r>
          </a:p>
          <a:p>
            <a:pPr marL="342900" indent="-342900">
              <a:buFont typeface="Arial" panose="020B0604020202020204" pitchFamily="34" charset="0"/>
              <a:buChar char="•"/>
            </a:pPr>
            <a:r>
              <a:rPr lang="en-US" sz="2000" dirty="0">
                <a:latin typeface="Helvetica" panose="020B0604020202020204" pitchFamily="34" charset="0"/>
              </a:rPr>
              <a:t>The multiple '</a:t>
            </a:r>
            <a:r>
              <a:rPr lang="en-US" sz="2000" dirty="0" err="1">
                <a:latin typeface="Helvetica" panose="020B0604020202020204" pitchFamily="34" charset="0"/>
              </a:rPr>
              <a:t>ea:admin</a:t>
            </a:r>
            <a:r>
              <a:rPr lang="en-US" sz="2000" dirty="0">
                <a:latin typeface="Helvetica" panose="020B0604020202020204" pitchFamily="34" charset="0"/>
              </a:rPr>
              <a:t>' link objects contained in an array</a:t>
            </a:r>
          </a:p>
          <a:p>
            <a:pPr marL="342900" indent="-342900">
              <a:buFont typeface="Arial" panose="020B0604020202020204" pitchFamily="34" charset="0"/>
              <a:buChar char="•"/>
            </a:pPr>
            <a:r>
              <a:rPr lang="en-US" sz="2000" dirty="0">
                <a:latin typeface="Helvetica" panose="020B0604020202020204" pitchFamily="34" charset="0"/>
              </a:rPr>
              <a:t>Two properties of the orders collection; '</a:t>
            </a:r>
            <a:r>
              <a:rPr lang="en-US" sz="2000" dirty="0" err="1">
                <a:latin typeface="Helvetica" panose="020B0604020202020204" pitchFamily="34" charset="0"/>
              </a:rPr>
              <a:t>currentlyProcessing</a:t>
            </a:r>
            <a:r>
              <a:rPr lang="en-US" sz="2000" dirty="0">
                <a:latin typeface="Helvetica" panose="020B0604020202020204" pitchFamily="34" charset="0"/>
              </a:rPr>
              <a:t>' and '</a:t>
            </a:r>
            <a:r>
              <a:rPr lang="en-US" sz="2000" dirty="0" err="1">
                <a:latin typeface="Helvetica" panose="020B0604020202020204" pitchFamily="34" charset="0"/>
              </a:rPr>
              <a:t>shippedToday</a:t>
            </a:r>
            <a:r>
              <a:rPr lang="en-US" sz="2000" dirty="0">
                <a:latin typeface="Helvetica" panose="020B0604020202020204" pitchFamily="34" charset="0"/>
              </a:rPr>
              <a:t>'</a:t>
            </a:r>
          </a:p>
          <a:p>
            <a:pPr marL="342900" indent="-342900">
              <a:buFont typeface="Arial" panose="020B0604020202020204" pitchFamily="34" charset="0"/>
              <a:buChar char="•"/>
            </a:pPr>
            <a:r>
              <a:rPr lang="en-US" sz="2000" dirty="0">
                <a:latin typeface="Helvetica" panose="020B0604020202020204" pitchFamily="34" charset="0"/>
              </a:rPr>
              <a:t>Embedded order resources with their own links and properties</a:t>
            </a:r>
          </a:p>
          <a:p>
            <a:pPr marL="342900" indent="-342900">
              <a:buFont typeface="Arial" panose="020B0604020202020204" pitchFamily="34" charset="0"/>
              <a:buChar char="•"/>
            </a:pPr>
            <a:r>
              <a:rPr lang="en-US" sz="2000" dirty="0">
                <a:latin typeface="Helvetica" panose="020B0604020202020204" pitchFamily="34" charset="0"/>
              </a:rPr>
              <a:t>The compact URI (curie) named '</a:t>
            </a:r>
            <a:r>
              <a:rPr lang="en-US" sz="2000" dirty="0" err="1">
                <a:latin typeface="Helvetica" panose="020B0604020202020204" pitchFamily="34" charset="0"/>
              </a:rPr>
              <a:t>ea</a:t>
            </a:r>
            <a:r>
              <a:rPr lang="en-US" sz="2000" dirty="0">
                <a:latin typeface="Helvetica" panose="020B0604020202020204" pitchFamily="34" charset="0"/>
              </a:rPr>
              <a:t>' for expanding the name of the links to their documentation URL</a:t>
            </a:r>
            <a:endParaRPr lang="en-US" sz="2000" b="0" i="0" dirty="0">
              <a:effectLst/>
              <a:latin typeface="Helvetica" panose="020B0604020202020204" pitchFamily="34" charset="0"/>
            </a:endParaRPr>
          </a:p>
        </p:txBody>
      </p:sp>
      <p:sp>
        <p:nvSpPr>
          <p:cNvPr id="7" name="Rectangle 6"/>
          <p:cNvSpPr/>
          <p:nvPr/>
        </p:nvSpPr>
        <p:spPr>
          <a:xfrm>
            <a:off x="5561351" y="6169580"/>
            <a:ext cx="5340949" cy="892552"/>
          </a:xfrm>
          <a:prstGeom prst="rect">
            <a:avLst/>
          </a:prstGeom>
        </p:spPr>
        <p:txBody>
          <a:bodyPr wrap="none">
            <a:spAutoFit/>
          </a:bodyPr>
          <a:lstStyle/>
          <a:p>
            <a:r>
              <a:rPr lang="fr-FR" sz="2400" dirty="0">
                <a:hlinkClick r:id="rId3"/>
              </a:rPr>
              <a:t>http://stateless.co/hal_specification.html</a:t>
            </a:r>
            <a:endParaRPr lang="fr-FR" sz="2400" dirty="0"/>
          </a:p>
          <a:p>
            <a:endParaRPr lang="fr-FR" sz="2800" dirty="0"/>
          </a:p>
        </p:txBody>
      </p:sp>
    </p:spTree>
    <p:extLst>
      <p:ext uri="{BB962C8B-B14F-4D97-AF65-F5344CB8AC3E}">
        <p14:creationId xmlns:p14="http://schemas.microsoft.com/office/powerpoint/2010/main" val="26344372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HATEOAS: HAL</a:t>
            </a:r>
          </a:p>
        </p:txBody>
      </p:sp>
      <p:sp>
        <p:nvSpPr>
          <p:cNvPr id="3" name="Espace réservé du contenu 2"/>
          <p:cNvSpPr>
            <a:spLocks noGrp="1"/>
          </p:cNvSpPr>
          <p:nvPr>
            <p:ph idx="1"/>
          </p:nvPr>
        </p:nvSpPr>
        <p:spPr>
          <a:xfrm>
            <a:off x="423862" y="1468619"/>
            <a:ext cx="11520488"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68</a:t>
            </a:fld>
            <a:endParaRPr lang="fr-FR"/>
          </a:p>
        </p:txBody>
      </p:sp>
      <p:sp>
        <p:nvSpPr>
          <p:cNvPr id="6" name="Rectangle 5"/>
          <p:cNvSpPr/>
          <p:nvPr/>
        </p:nvSpPr>
        <p:spPr>
          <a:xfrm>
            <a:off x="342899" y="1208408"/>
            <a:ext cx="5584255" cy="5632311"/>
          </a:xfrm>
          <a:prstGeom prst="rect">
            <a:avLst/>
          </a:prstGeom>
        </p:spPr>
        <p:txBody>
          <a:bodyPr wrap="square">
            <a:spAutoFit/>
          </a:bodyPr>
          <a:lstStyle/>
          <a:p>
            <a:r>
              <a:rPr lang="en-US" sz="2000" b="1" dirty="0"/>
              <a:t>The HAL Model</a:t>
            </a:r>
          </a:p>
          <a:p>
            <a:r>
              <a:rPr lang="en-US" sz="2000" dirty="0"/>
              <a:t>The HAL conventions revolve around representing two simple concepts: </a:t>
            </a:r>
            <a:r>
              <a:rPr lang="en-US" sz="2000" i="1" dirty="0"/>
              <a:t>Resources</a:t>
            </a:r>
            <a:r>
              <a:rPr lang="en-US" sz="2000" dirty="0"/>
              <a:t> and </a:t>
            </a:r>
            <a:r>
              <a:rPr lang="en-US" sz="2000" i="1" dirty="0"/>
              <a:t>Links</a:t>
            </a:r>
            <a:r>
              <a:rPr lang="en-US" sz="2000" dirty="0"/>
              <a:t>.</a:t>
            </a:r>
          </a:p>
          <a:p>
            <a:endParaRPr lang="en-US" sz="2000" dirty="0"/>
          </a:p>
          <a:p>
            <a:r>
              <a:rPr lang="en-US" sz="2000" b="1" dirty="0"/>
              <a:t>Resources</a:t>
            </a:r>
          </a:p>
          <a:p>
            <a:pPr marL="285750" indent="-285750">
              <a:buFont typeface="Arial" panose="020B0604020202020204" pitchFamily="34" charset="0"/>
              <a:buChar char="•"/>
            </a:pPr>
            <a:r>
              <a:rPr lang="en-US" sz="2000" dirty="0"/>
              <a:t>Links (to URIs)</a:t>
            </a:r>
          </a:p>
          <a:p>
            <a:pPr marL="285750" indent="-285750">
              <a:buFont typeface="Arial" panose="020B0604020202020204" pitchFamily="34" charset="0"/>
              <a:buChar char="•"/>
            </a:pPr>
            <a:r>
              <a:rPr lang="en-US" sz="2000" dirty="0"/>
              <a:t>Embedded Resources (i.e. other resources contained within them)</a:t>
            </a:r>
          </a:p>
          <a:p>
            <a:pPr marL="285750" indent="-285750">
              <a:buFont typeface="Arial" panose="020B0604020202020204" pitchFamily="34" charset="0"/>
              <a:buChar char="•"/>
            </a:pPr>
            <a:r>
              <a:rPr lang="en-US" sz="2000" dirty="0"/>
              <a:t>State (your bog standard JSON or XML data)</a:t>
            </a:r>
          </a:p>
          <a:p>
            <a:r>
              <a:rPr lang="en-US" sz="2000" b="1" dirty="0"/>
              <a:t>Links</a:t>
            </a:r>
          </a:p>
          <a:p>
            <a:pPr marL="285750" indent="-285750">
              <a:buFont typeface="Arial" panose="020B0604020202020204" pitchFamily="34" charset="0"/>
              <a:buChar char="•"/>
            </a:pPr>
            <a:r>
              <a:rPr lang="en-US" sz="2000" dirty="0"/>
              <a:t>A target (a URI)</a:t>
            </a:r>
          </a:p>
          <a:p>
            <a:pPr marL="285750" indent="-285750">
              <a:buFont typeface="Arial" panose="020B0604020202020204" pitchFamily="34" charset="0"/>
              <a:buChar char="•"/>
            </a:pPr>
            <a:r>
              <a:rPr lang="en-US" sz="2000" dirty="0"/>
              <a:t>A relation aka. '</a:t>
            </a:r>
            <a:r>
              <a:rPr lang="en-US" sz="2000" dirty="0" err="1"/>
              <a:t>rel</a:t>
            </a:r>
            <a:r>
              <a:rPr lang="en-US" sz="2000" dirty="0"/>
              <a:t>' (the name of the link)</a:t>
            </a:r>
          </a:p>
          <a:p>
            <a:pPr marL="285750" indent="-285750">
              <a:buFont typeface="Arial" panose="020B0604020202020204" pitchFamily="34" charset="0"/>
              <a:buChar char="•"/>
            </a:pPr>
            <a:r>
              <a:rPr lang="en-US" sz="2000" dirty="0"/>
              <a:t>A few other optional properties to help with deprecation, content negotiation, etc.</a:t>
            </a:r>
          </a:p>
          <a:p>
            <a:pPr marL="285750" indent="-285750">
              <a:buFont typeface="Arial" panose="020B0604020202020204" pitchFamily="34" charset="0"/>
              <a:buChar char="•"/>
            </a:pPr>
            <a:endParaRPr lang="en-US" sz="2000" dirty="0"/>
          </a:p>
          <a:p>
            <a:r>
              <a:rPr lang="en-US" sz="2000" b="1" dirty="0"/>
              <a:t>Content-Type:</a:t>
            </a:r>
          </a:p>
          <a:p>
            <a:pPr marL="285750" indent="-285750">
              <a:buFont typeface="Arial" panose="020B0604020202020204" pitchFamily="34" charset="0"/>
              <a:buChar char="•"/>
            </a:pPr>
            <a:r>
              <a:rPr lang="fr-FR" sz="2000" dirty="0"/>
              <a:t>application/</a:t>
            </a:r>
            <a:r>
              <a:rPr lang="fr-FR" sz="2000" dirty="0" err="1"/>
              <a:t>hal+json</a:t>
            </a:r>
            <a:endParaRPr lang="fr-FR" sz="2000" dirty="0"/>
          </a:p>
          <a:p>
            <a:pPr marL="285750" indent="-285750">
              <a:buFont typeface="Arial" panose="020B0604020202020204" pitchFamily="34" charset="0"/>
              <a:buChar char="•"/>
            </a:pPr>
            <a:r>
              <a:rPr lang="fr-FR" sz="2000" dirty="0"/>
              <a:t>application/</a:t>
            </a:r>
            <a:r>
              <a:rPr lang="fr-FR" sz="2000" dirty="0" err="1"/>
              <a:t>hal+xml</a:t>
            </a:r>
            <a:endParaRPr lang="en-US" sz="2000" dirty="0"/>
          </a:p>
        </p:txBody>
      </p:sp>
      <p:sp>
        <p:nvSpPr>
          <p:cNvPr id="7" name="Rectangle 6"/>
          <p:cNvSpPr/>
          <p:nvPr/>
        </p:nvSpPr>
        <p:spPr>
          <a:xfrm>
            <a:off x="6184106" y="4988623"/>
            <a:ext cx="5340949" cy="1200329"/>
          </a:xfrm>
          <a:prstGeom prst="rect">
            <a:avLst/>
          </a:prstGeom>
        </p:spPr>
        <p:txBody>
          <a:bodyPr wrap="none">
            <a:spAutoFit/>
          </a:bodyPr>
          <a:lstStyle/>
          <a:p>
            <a:r>
              <a:rPr lang="fr-FR" sz="2400" dirty="0">
                <a:hlinkClick r:id="rId2"/>
              </a:rPr>
              <a:t>http://stateless.co/hal_specification.html</a:t>
            </a:r>
            <a:endParaRPr lang="fr-FR" sz="2400" dirty="0"/>
          </a:p>
          <a:p>
            <a:endParaRPr lang="fr-FR" sz="2400" dirty="0"/>
          </a:p>
          <a:p>
            <a:r>
              <a:rPr lang="fr-FR" sz="2400" dirty="0" err="1"/>
              <a:t>Modify</a:t>
            </a:r>
            <a:r>
              <a:rPr lang="fr-FR" sz="2400" dirty="0"/>
              <a:t> the data format</a:t>
            </a:r>
            <a:endParaRPr lang="fr-FR" sz="2800" dirty="0"/>
          </a:p>
        </p:txBody>
      </p:sp>
      <p:pic>
        <p:nvPicPr>
          <p:cNvPr id="8" name="Image 7"/>
          <p:cNvPicPr>
            <a:picLocks noChangeAspect="1"/>
          </p:cNvPicPr>
          <p:nvPr/>
        </p:nvPicPr>
        <p:blipFill>
          <a:blip r:embed="rId3"/>
          <a:stretch>
            <a:fillRect/>
          </a:stretch>
        </p:blipFill>
        <p:spPr>
          <a:xfrm>
            <a:off x="5927154" y="454040"/>
            <a:ext cx="5597901" cy="4198426"/>
          </a:xfrm>
          <a:prstGeom prst="rect">
            <a:avLst/>
          </a:prstGeom>
        </p:spPr>
      </p:pic>
    </p:spTree>
    <p:extLst>
      <p:ext uri="{BB962C8B-B14F-4D97-AF65-F5344CB8AC3E}">
        <p14:creationId xmlns:p14="http://schemas.microsoft.com/office/powerpoint/2010/main" val="21662188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HATEOAS: JSON-API</a:t>
            </a:r>
          </a:p>
        </p:txBody>
      </p:sp>
      <p:sp>
        <p:nvSpPr>
          <p:cNvPr id="3" name="Espace réservé du contenu 2"/>
          <p:cNvSpPr>
            <a:spLocks noGrp="1"/>
          </p:cNvSpPr>
          <p:nvPr>
            <p:ph idx="1"/>
          </p:nvPr>
        </p:nvSpPr>
        <p:spPr>
          <a:xfrm>
            <a:off x="423862" y="1468619"/>
            <a:ext cx="5544683"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69</a:t>
            </a:fld>
            <a:endParaRPr lang="fr-FR"/>
          </a:p>
        </p:txBody>
      </p:sp>
      <p:sp>
        <p:nvSpPr>
          <p:cNvPr id="6" name="Rectangle 5"/>
          <p:cNvSpPr/>
          <p:nvPr/>
        </p:nvSpPr>
        <p:spPr>
          <a:xfrm>
            <a:off x="342899" y="1468619"/>
            <a:ext cx="5130345" cy="2554545"/>
          </a:xfrm>
          <a:prstGeom prst="rect">
            <a:avLst/>
          </a:prstGeom>
        </p:spPr>
        <p:txBody>
          <a:bodyPr wrap="square">
            <a:spAutoFit/>
          </a:bodyPr>
          <a:lstStyle/>
          <a:p>
            <a:pPr marL="285750" indent="-285750">
              <a:buFont typeface="Arial" panose="020B0604020202020204" pitchFamily="34" charset="0"/>
              <a:buChar char="•"/>
            </a:pPr>
            <a:r>
              <a:rPr lang="en-US" sz="3200" b="1" dirty="0" err="1"/>
              <a:t>Similaire</a:t>
            </a:r>
            <a:r>
              <a:rPr lang="en-US" sz="3200" b="1" dirty="0"/>
              <a:t> à HAL</a:t>
            </a:r>
          </a:p>
          <a:p>
            <a:pPr marL="285750" indent="-285750">
              <a:buFont typeface="Arial" panose="020B0604020202020204" pitchFamily="34" charset="0"/>
              <a:buChar char="•"/>
            </a:pPr>
            <a:endParaRPr lang="en-US" sz="3200" b="1" dirty="0"/>
          </a:p>
          <a:p>
            <a:pPr marL="285750" indent="-285750">
              <a:buFont typeface="Arial" panose="020B0604020202020204" pitchFamily="34" charset="0"/>
              <a:buChar char="•"/>
            </a:pPr>
            <a:r>
              <a:rPr lang="en-US" sz="3200" b="1" dirty="0"/>
              <a:t>JSON-API à un </a:t>
            </a:r>
            <a:r>
              <a:rPr lang="en-US" sz="3200" b="1" dirty="0" err="1"/>
              <a:t>impacte</a:t>
            </a:r>
            <a:r>
              <a:rPr lang="en-US" sz="3200" b="1" dirty="0"/>
              <a:t> sur le format des </a:t>
            </a:r>
            <a:r>
              <a:rPr lang="en-US" sz="3200" b="1" dirty="0" err="1"/>
              <a:t>données</a:t>
            </a:r>
            <a:r>
              <a:rPr lang="en-US" sz="3200" b="1" dirty="0"/>
              <a:t>.</a:t>
            </a:r>
          </a:p>
          <a:p>
            <a:pPr marL="285750" indent="-285750">
              <a:buFont typeface="Arial" panose="020B0604020202020204" pitchFamily="34" charset="0"/>
              <a:buChar char="•"/>
            </a:pPr>
            <a:endParaRPr lang="en-US" sz="3200" b="1" dirty="0"/>
          </a:p>
        </p:txBody>
      </p:sp>
      <p:sp>
        <p:nvSpPr>
          <p:cNvPr id="7" name="Rectangle 6"/>
          <p:cNvSpPr/>
          <p:nvPr/>
        </p:nvSpPr>
        <p:spPr>
          <a:xfrm>
            <a:off x="6266332" y="6110092"/>
            <a:ext cx="3507435" cy="892552"/>
          </a:xfrm>
          <a:prstGeom prst="rect">
            <a:avLst/>
          </a:prstGeom>
        </p:spPr>
        <p:txBody>
          <a:bodyPr wrap="none">
            <a:spAutoFit/>
          </a:bodyPr>
          <a:lstStyle/>
          <a:p>
            <a:r>
              <a:rPr lang="fr-FR" sz="2400" dirty="0">
                <a:hlinkClick r:id="rId2"/>
              </a:rPr>
              <a:t>http://jsonapi.org/format/</a:t>
            </a:r>
            <a:endParaRPr lang="fr-FR" sz="2400" dirty="0"/>
          </a:p>
          <a:p>
            <a:endParaRPr lang="fr-FR" sz="2800" dirty="0"/>
          </a:p>
        </p:txBody>
      </p:sp>
      <p:pic>
        <p:nvPicPr>
          <p:cNvPr id="5" name="Image 4"/>
          <p:cNvPicPr>
            <a:picLocks noChangeAspect="1"/>
          </p:cNvPicPr>
          <p:nvPr/>
        </p:nvPicPr>
        <p:blipFill>
          <a:blip r:embed="rId3"/>
          <a:stretch>
            <a:fillRect/>
          </a:stretch>
        </p:blipFill>
        <p:spPr>
          <a:xfrm>
            <a:off x="6184106" y="90151"/>
            <a:ext cx="5686425" cy="5534025"/>
          </a:xfrm>
          <a:prstGeom prst="rect">
            <a:avLst/>
          </a:prstGeom>
        </p:spPr>
      </p:pic>
    </p:spTree>
    <p:extLst>
      <p:ext uri="{BB962C8B-B14F-4D97-AF65-F5344CB8AC3E}">
        <p14:creationId xmlns:p14="http://schemas.microsoft.com/office/powerpoint/2010/main" val="787371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Client-Serveur : Type de clients</a:t>
            </a:r>
          </a:p>
        </p:txBody>
      </p:sp>
      <p:sp>
        <p:nvSpPr>
          <p:cNvPr id="3" name="Espace réservé du contenu 2"/>
          <p:cNvSpPr>
            <a:spLocks noGrp="1"/>
          </p:cNvSpPr>
          <p:nvPr>
            <p:ph idx="1"/>
          </p:nvPr>
        </p:nvSpPr>
        <p:spPr>
          <a:xfrm>
            <a:off x="2427974" y="1554163"/>
            <a:ext cx="6891338" cy="5167312"/>
          </a:xfrm>
        </p:spPr>
        <p:txBody>
          <a:bodyPr>
            <a:normAutofit/>
          </a:bodyPr>
          <a:lstStyle/>
          <a:p>
            <a:pPr marL="0" indent="0">
              <a:buNone/>
            </a:pPr>
            <a:r>
              <a:rPr lang="fr-FR" b="1" dirty="0"/>
              <a:t>Client léger</a:t>
            </a:r>
          </a:p>
          <a:p>
            <a:endParaRPr lang="fr-FR" b="1" dirty="0"/>
          </a:p>
          <a:p>
            <a:endParaRPr lang="fr-FR" b="1" dirty="0"/>
          </a:p>
          <a:p>
            <a:endParaRPr lang="fr-FR" b="1" dirty="0"/>
          </a:p>
          <a:p>
            <a:pPr marL="0" indent="0">
              <a:buNone/>
            </a:pPr>
            <a:r>
              <a:rPr lang="fr-FR" b="1" dirty="0"/>
              <a:t>Client lourd</a:t>
            </a:r>
          </a:p>
          <a:p>
            <a:pPr lvl="1"/>
            <a:endParaRPr lang="fr-FR" dirty="0"/>
          </a:p>
          <a:p>
            <a:pPr lvl="1"/>
            <a:endParaRPr lang="fr-FR" dirty="0"/>
          </a:p>
          <a:p>
            <a:pPr lvl="1"/>
            <a:endParaRPr lang="fr-FR" dirty="0"/>
          </a:p>
          <a:p>
            <a:pPr marL="457200" lvl="1" indent="0">
              <a:buNone/>
            </a:pPr>
            <a:endParaRPr lang="fr-FR" dirty="0"/>
          </a:p>
          <a:p>
            <a:pPr marL="0" indent="0">
              <a:buNone/>
            </a:pPr>
            <a:r>
              <a:rPr lang="fr-FR" b="1" dirty="0"/>
              <a:t>Client riche</a:t>
            </a:r>
            <a:endParaRPr lang="fr-FR" dirty="0"/>
          </a:p>
          <a:p>
            <a:pPr marL="0" indent="0">
              <a:buNone/>
            </a:pPr>
            <a:endParaRPr lang="fr-FR" b="1" dirty="0"/>
          </a:p>
          <a:p>
            <a:endParaRPr lang="fr-FR" dirty="0">
              <a:solidFill>
                <a:srgbClr val="222222"/>
              </a:solidFill>
              <a:latin typeface="Arial" panose="020B0604020202020204" pitchFamily="34" charset="0"/>
            </a:endParaRPr>
          </a:p>
          <a:p>
            <a:endParaRPr lang="fr-FR" dirty="0"/>
          </a:p>
          <a:p>
            <a:endParaRPr lang="fr-FR" dirty="0"/>
          </a:p>
        </p:txBody>
      </p:sp>
      <p:pic>
        <p:nvPicPr>
          <p:cNvPr id="4" name="Image 3"/>
          <p:cNvPicPr>
            <a:picLocks noChangeAspect="1"/>
          </p:cNvPicPr>
          <p:nvPr/>
        </p:nvPicPr>
        <p:blipFill>
          <a:blip r:embed="rId2"/>
          <a:stretch>
            <a:fillRect/>
          </a:stretch>
        </p:blipFill>
        <p:spPr>
          <a:xfrm>
            <a:off x="5281515" y="1099344"/>
            <a:ext cx="2474943" cy="1325563"/>
          </a:xfrm>
          <a:prstGeom prst="rect">
            <a:avLst/>
          </a:prstGeom>
        </p:spPr>
      </p:pic>
      <p:pic>
        <p:nvPicPr>
          <p:cNvPr id="5" name="Image 4"/>
          <p:cNvPicPr>
            <a:picLocks noChangeAspect="1"/>
          </p:cNvPicPr>
          <p:nvPr/>
        </p:nvPicPr>
        <p:blipFill>
          <a:blip r:embed="rId3"/>
          <a:stretch>
            <a:fillRect/>
          </a:stretch>
        </p:blipFill>
        <p:spPr>
          <a:xfrm>
            <a:off x="5601102" y="5012349"/>
            <a:ext cx="1835768" cy="1762126"/>
          </a:xfrm>
          <a:prstGeom prst="rect">
            <a:avLst/>
          </a:prstGeom>
        </p:spPr>
      </p:pic>
      <p:pic>
        <p:nvPicPr>
          <p:cNvPr id="14338" name="Picture 2" descr="Résultat de recherche d'images pour &quot;twitter mobile imag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3643" y="2799127"/>
            <a:ext cx="983069" cy="192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6065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6156" y="-87490"/>
            <a:ext cx="10515600" cy="1325563"/>
          </a:xfrm>
        </p:spPr>
        <p:txBody>
          <a:bodyPr/>
          <a:lstStyle/>
          <a:p>
            <a:r>
              <a:rPr lang="fr-FR" dirty="0"/>
              <a:t>HATEOAS: JSON-LD</a:t>
            </a:r>
          </a:p>
        </p:txBody>
      </p:sp>
      <p:sp>
        <p:nvSpPr>
          <p:cNvPr id="3" name="Espace réservé du contenu 2"/>
          <p:cNvSpPr>
            <a:spLocks noGrp="1"/>
          </p:cNvSpPr>
          <p:nvPr>
            <p:ph idx="1"/>
          </p:nvPr>
        </p:nvSpPr>
        <p:spPr>
          <a:xfrm>
            <a:off x="423862" y="1468619"/>
            <a:ext cx="5544683"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70</a:t>
            </a:fld>
            <a:endParaRPr lang="fr-FR"/>
          </a:p>
        </p:txBody>
      </p:sp>
      <p:sp>
        <p:nvSpPr>
          <p:cNvPr id="6" name="Rectangle 5"/>
          <p:cNvSpPr/>
          <p:nvPr/>
        </p:nvSpPr>
        <p:spPr>
          <a:xfrm>
            <a:off x="206156" y="907512"/>
            <a:ext cx="5753101" cy="6247864"/>
          </a:xfrm>
          <a:prstGeom prst="rect">
            <a:avLst/>
          </a:prstGeom>
        </p:spPr>
        <p:txBody>
          <a:bodyPr wrap="square">
            <a:spAutoFit/>
          </a:bodyPr>
          <a:lstStyle/>
          <a:p>
            <a:r>
              <a:rPr lang="en-US" sz="2000" b="1" dirty="0"/>
              <a:t>Linked Data</a:t>
            </a:r>
          </a:p>
          <a:p>
            <a:r>
              <a:rPr lang="en-US" sz="2000" dirty="0">
                <a:hlinkClick r:id="rId2"/>
              </a:rPr>
              <a:t>Linked Data</a:t>
            </a:r>
            <a:r>
              <a:rPr lang="en-US" sz="2000" dirty="0"/>
              <a:t> empowers people that publish and use information on the Web. It is a way to create a network of standards-based, machine-readable data across Web sites. It allows an application to start at one piece of Linked Data, and follow embedded links to other pieces of Linked Data that are hosted on different sites across the Web.</a:t>
            </a:r>
          </a:p>
          <a:p>
            <a:endParaRPr lang="en-US" sz="2000" dirty="0"/>
          </a:p>
          <a:p>
            <a:r>
              <a:rPr lang="en-US" sz="2000" b="1" dirty="0"/>
              <a:t>JSON-LD</a:t>
            </a:r>
          </a:p>
          <a:p>
            <a:r>
              <a:rPr lang="en-US" sz="2000" dirty="0"/>
              <a:t>JSON-LD is a lightweight Linked Data format. It is easy for humans to read and write. It is based on the already successful JSON format and provides a way to help JSON data interoperate at Web-scale. JSON-LD is an ideal data format for programming environments, REST Web services, and unstructured databases such as </a:t>
            </a:r>
            <a:r>
              <a:rPr lang="en-US" sz="2000" dirty="0" err="1"/>
              <a:t>CouchDB</a:t>
            </a:r>
            <a:r>
              <a:rPr lang="en-US" sz="2000" dirty="0"/>
              <a:t> and MongoDB.</a:t>
            </a:r>
          </a:p>
          <a:p>
            <a:endParaRPr lang="en-US" sz="2000" dirty="0"/>
          </a:p>
          <a:p>
            <a:r>
              <a:rPr lang="en-US" sz="2000" dirty="0"/>
              <a:t>Content-type: application/</a:t>
            </a:r>
            <a:r>
              <a:rPr lang="en-US" sz="2000" dirty="0" err="1"/>
              <a:t>ld+json</a:t>
            </a:r>
            <a:endParaRPr lang="en-US" sz="2000" dirty="0"/>
          </a:p>
          <a:p>
            <a:endParaRPr lang="en-US" sz="2000" dirty="0"/>
          </a:p>
        </p:txBody>
      </p:sp>
      <p:sp>
        <p:nvSpPr>
          <p:cNvPr id="7" name="Rectangle 6"/>
          <p:cNvSpPr/>
          <p:nvPr/>
        </p:nvSpPr>
        <p:spPr>
          <a:xfrm>
            <a:off x="6166426" y="2300468"/>
            <a:ext cx="5856622" cy="5693866"/>
          </a:xfrm>
          <a:prstGeom prst="rect">
            <a:avLst/>
          </a:prstGeom>
        </p:spPr>
        <p:txBody>
          <a:bodyPr wrap="square">
            <a:spAutoFit/>
          </a:bodyPr>
          <a:lstStyle/>
          <a:p>
            <a:pPr algn="ctr"/>
            <a:r>
              <a:rPr lang="fr-FR" sz="2400" dirty="0">
                <a:hlinkClick r:id="rId3"/>
              </a:rPr>
              <a:t>http://json-ld.org</a:t>
            </a:r>
            <a:endParaRPr lang="fr-FR" sz="2400" dirty="0"/>
          </a:p>
          <a:p>
            <a:endParaRPr lang="fr-FR" sz="2400" dirty="0"/>
          </a:p>
          <a:p>
            <a:pPr marL="342900" indent="-342900">
              <a:buFont typeface="Arial" panose="020B0604020202020204" pitchFamily="34" charset="0"/>
              <a:buChar char="•"/>
            </a:pPr>
            <a:r>
              <a:rPr lang="fr-FR" sz="2400" dirty="0"/>
              <a:t>JSON-LD </a:t>
            </a:r>
            <a:r>
              <a:rPr lang="fr-FR" sz="2400" dirty="0" err="1"/>
              <a:t>can</a:t>
            </a:r>
            <a:r>
              <a:rPr lang="fr-FR" sz="2400" dirty="0"/>
              <a:t> </a:t>
            </a:r>
            <a:r>
              <a:rPr lang="fr-FR" sz="2400" dirty="0" err="1"/>
              <a:t>be</a:t>
            </a:r>
            <a:r>
              <a:rPr lang="fr-FR" sz="2400" dirty="0"/>
              <a:t> </a:t>
            </a:r>
            <a:r>
              <a:rPr lang="fr-FR" sz="2400" dirty="0" err="1"/>
              <a:t>added</a:t>
            </a:r>
            <a:r>
              <a:rPr lang="fr-FR" sz="2400" dirty="0"/>
              <a:t> to an </a:t>
            </a:r>
            <a:r>
              <a:rPr lang="fr-FR" sz="2400" dirty="0" err="1"/>
              <a:t>exsiting</a:t>
            </a:r>
            <a:r>
              <a:rPr lang="fr-FR" sz="2400" dirty="0"/>
              <a:t> API.</a:t>
            </a:r>
          </a:p>
          <a:p>
            <a:pPr marL="285750" indent="-285750">
              <a:buFont typeface="Arial" panose="020B0604020202020204" pitchFamily="34" charset="0"/>
              <a:buChar char="•"/>
            </a:pPr>
            <a:r>
              <a:rPr lang="en-US" sz="2400" dirty="0"/>
              <a:t>JSON-LD is being developed by the W3C </a:t>
            </a:r>
            <a:r>
              <a:rPr lang="en-US" sz="2400" dirty="0">
                <a:hlinkClick r:id="rId4"/>
              </a:rPr>
              <a:t>JSON-LD Community Group</a:t>
            </a:r>
            <a:r>
              <a:rPr lang="en-US" sz="2400" dirty="0"/>
              <a:t>. </a:t>
            </a:r>
          </a:p>
          <a:p>
            <a:pPr marL="285750" indent="-285750">
              <a:buFont typeface="Arial" panose="020B0604020202020204" pitchFamily="34" charset="0"/>
              <a:buChar char="•"/>
            </a:pPr>
            <a:r>
              <a:rPr lang="en-US" sz="2400" dirty="0"/>
              <a:t>It is a </a:t>
            </a:r>
            <a:r>
              <a:rPr lang="en-US" sz="2400" dirty="0">
                <a:hlinkClick r:id="rId5"/>
              </a:rPr>
              <a:t>W3C Recommendation</a:t>
            </a:r>
            <a:r>
              <a:rPr lang="en-US" sz="2400" dirty="0"/>
              <a:t> as of 16 January 2014</a:t>
            </a:r>
          </a:p>
          <a:p>
            <a:pPr marL="285750" indent="-285750">
              <a:buFont typeface="Arial" panose="020B0604020202020204" pitchFamily="34" charset="0"/>
              <a:buChar char="•"/>
            </a:pPr>
            <a:r>
              <a:rPr lang="en-US" sz="2400" dirty="0"/>
              <a:t>Used by Google inside</a:t>
            </a:r>
          </a:p>
          <a:p>
            <a:pPr marL="742950" lvl="1" indent="-285750">
              <a:buFont typeface="Arial" panose="020B0604020202020204" pitchFamily="34" charset="0"/>
              <a:buChar char="•"/>
            </a:pPr>
            <a:r>
              <a:rPr lang="en-US" sz="2400" dirty="0"/>
              <a:t>Webpage</a:t>
            </a:r>
          </a:p>
          <a:p>
            <a:pPr marL="742950" lvl="1" indent="-285750">
              <a:buFont typeface="Arial" panose="020B0604020202020204" pitchFamily="34" charset="0"/>
              <a:buChar char="•"/>
            </a:pPr>
            <a:r>
              <a:rPr lang="fr-FR" sz="2400" dirty="0"/>
              <a:t>Email (</a:t>
            </a:r>
            <a:r>
              <a:rPr lang="fr-FR" sz="2400" dirty="0" err="1"/>
              <a:t>google</a:t>
            </a:r>
            <a:r>
              <a:rPr lang="fr-FR" sz="2400" dirty="0"/>
              <a:t> </a:t>
            </a:r>
            <a:r>
              <a:rPr lang="fr-FR" sz="2400" dirty="0" err="1"/>
              <a:t>can</a:t>
            </a:r>
            <a:r>
              <a:rPr lang="fr-FR" sz="2400" dirty="0"/>
              <a:t> </a:t>
            </a:r>
            <a:r>
              <a:rPr lang="fr-FR" sz="2400" dirty="0" err="1"/>
              <a:t>detect</a:t>
            </a:r>
            <a:r>
              <a:rPr lang="fr-FR" sz="2400" dirty="0"/>
              <a:t> </a:t>
            </a:r>
            <a:r>
              <a:rPr lang="fr-FR" sz="2400" dirty="0" err="1"/>
              <a:t>your</a:t>
            </a:r>
            <a:r>
              <a:rPr lang="fr-FR" sz="2400" dirty="0"/>
              <a:t> plane ticket)</a:t>
            </a:r>
          </a:p>
          <a:p>
            <a:pPr marL="742950" lvl="1" indent="-285750">
              <a:buFont typeface="Arial" panose="020B0604020202020204" pitchFamily="34" charset="0"/>
              <a:buChar char="•"/>
            </a:pPr>
            <a:r>
              <a:rPr lang="fr-FR" sz="2400" dirty="0" err="1"/>
              <a:t>Rest</a:t>
            </a:r>
            <a:r>
              <a:rPr lang="fr-FR" sz="2400" dirty="0"/>
              <a:t> API</a:t>
            </a:r>
          </a:p>
          <a:p>
            <a:pPr marL="742950" lvl="1" indent="-285750">
              <a:buFont typeface="Arial" panose="020B0604020202020204" pitchFamily="34" charset="0"/>
              <a:buChar char="•"/>
            </a:pPr>
            <a:endParaRPr lang="fr-FR" sz="2400" dirty="0"/>
          </a:p>
          <a:p>
            <a:endParaRPr lang="fr-FR" sz="2400" dirty="0"/>
          </a:p>
          <a:p>
            <a:endParaRPr lang="fr-FR" sz="2800" dirty="0"/>
          </a:p>
        </p:txBody>
      </p:sp>
      <p:pic>
        <p:nvPicPr>
          <p:cNvPr id="8" name="Image 7"/>
          <p:cNvPicPr>
            <a:picLocks noChangeAspect="1"/>
          </p:cNvPicPr>
          <p:nvPr/>
        </p:nvPicPr>
        <p:blipFill rotWithShape="1">
          <a:blip r:embed="rId6"/>
          <a:srcRect l="2416" t="6407" r="25824" b="6141"/>
          <a:stretch/>
        </p:blipFill>
        <p:spPr>
          <a:xfrm>
            <a:off x="6096000" y="143056"/>
            <a:ext cx="5799593" cy="2157412"/>
          </a:xfrm>
          <a:prstGeom prst="rect">
            <a:avLst/>
          </a:prstGeom>
        </p:spPr>
      </p:pic>
    </p:spTree>
    <p:extLst>
      <p:ext uri="{BB962C8B-B14F-4D97-AF65-F5344CB8AC3E}">
        <p14:creationId xmlns:p14="http://schemas.microsoft.com/office/powerpoint/2010/main" val="42893894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39DBBA-3C58-4C32-9B3F-B7CD5B598562}"/>
              </a:ext>
            </a:extLst>
          </p:cNvPr>
          <p:cNvSpPr>
            <a:spLocks noGrp="1"/>
          </p:cNvSpPr>
          <p:nvPr>
            <p:ph type="title"/>
          </p:nvPr>
        </p:nvSpPr>
        <p:spPr/>
        <p:txBody>
          <a:bodyPr/>
          <a:lstStyle/>
          <a:p>
            <a:r>
              <a:rPr lang="fr-FR" dirty="0" err="1"/>
              <a:t>OpenAPI</a:t>
            </a:r>
            <a:r>
              <a:rPr lang="fr-FR" dirty="0"/>
              <a:t> </a:t>
            </a:r>
            <a:r>
              <a:rPr lang="fr-FR" dirty="0" err="1"/>
              <a:t>Specification</a:t>
            </a:r>
            <a:endParaRPr lang="fr-FR" dirty="0"/>
          </a:p>
        </p:txBody>
      </p:sp>
      <p:sp>
        <p:nvSpPr>
          <p:cNvPr id="3" name="Espace réservé du contenu 2">
            <a:extLst>
              <a:ext uri="{FF2B5EF4-FFF2-40B4-BE49-F238E27FC236}">
                <a16:creationId xmlns:a16="http://schemas.microsoft.com/office/drawing/2014/main" id="{A1F0052A-30E4-4603-B8D9-C406F56FD82C}"/>
              </a:ext>
            </a:extLst>
          </p:cNvPr>
          <p:cNvSpPr>
            <a:spLocks noGrp="1"/>
          </p:cNvSpPr>
          <p:nvPr>
            <p:ph idx="1"/>
          </p:nvPr>
        </p:nvSpPr>
        <p:spPr>
          <a:xfrm>
            <a:off x="1780094" y="6356350"/>
            <a:ext cx="10515600" cy="477590"/>
          </a:xfrm>
        </p:spPr>
        <p:txBody>
          <a:bodyPr/>
          <a:lstStyle/>
          <a:p>
            <a:pPr marL="0" indent="0">
              <a:buNone/>
            </a:pPr>
            <a:r>
              <a:rPr lang="fr-FR" dirty="0">
                <a:hlinkClick r:id="rId2"/>
              </a:rPr>
              <a:t>https://github.com/OAI/OpenAPI-Specification</a:t>
            </a:r>
            <a:endParaRPr lang="fr-FR" dirty="0"/>
          </a:p>
          <a:p>
            <a:endParaRPr lang="fr-FR" dirty="0"/>
          </a:p>
        </p:txBody>
      </p:sp>
      <p:sp>
        <p:nvSpPr>
          <p:cNvPr id="4" name="Espace réservé du numéro de diapositive 3">
            <a:extLst>
              <a:ext uri="{FF2B5EF4-FFF2-40B4-BE49-F238E27FC236}">
                <a16:creationId xmlns:a16="http://schemas.microsoft.com/office/drawing/2014/main" id="{CBF97195-55AB-4B4C-BE50-A07542818885}"/>
              </a:ext>
            </a:extLst>
          </p:cNvPr>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71</a:t>
            </a:fld>
            <a:endParaRPr lang="fr-FR"/>
          </a:p>
        </p:txBody>
      </p:sp>
      <p:pic>
        <p:nvPicPr>
          <p:cNvPr id="5" name="Image 4">
            <a:extLst>
              <a:ext uri="{FF2B5EF4-FFF2-40B4-BE49-F238E27FC236}">
                <a16:creationId xmlns:a16="http://schemas.microsoft.com/office/drawing/2014/main" id="{92CBD772-D64A-48AA-ACB3-06CCE9D81401}"/>
              </a:ext>
            </a:extLst>
          </p:cNvPr>
          <p:cNvPicPr>
            <a:picLocks noChangeAspect="1"/>
          </p:cNvPicPr>
          <p:nvPr/>
        </p:nvPicPr>
        <p:blipFill>
          <a:blip r:embed="rId3"/>
          <a:stretch>
            <a:fillRect/>
          </a:stretch>
        </p:blipFill>
        <p:spPr>
          <a:xfrm>
            <a:off x="1993130" y="1270000"/>
            <a:ext cx="8658225" cy="5086350"/>
          </a:xfrm>
          <a:prstGeom prst="rect">
            <a:avLst/>
          </a:prstGeom>
        </p:spPr>
      </p:pic>
    </p:spTree>
    <p:extLst>
      <p:ext uri="{BB962C8B-B14F-4D97-AF65-F5344CB8AC3E}">
        <p14:creationId xmlns:p14="http://schemas.microsoft.com/office/powerpoint/2010/main" val="33942676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Swagger</a:t>
            </a:r>
            <a:endParaRPr lang="fr-FR" dirty="0"/>
          </a:p>
        </p:txBody>
      </p:sp>
      <p:sp>
        <p:nvSpPr>
          <p:cNvPr id="3" name="Espace réservé du contenu 2"/>
          <p:cNvSpPr>
            <a:spLocks noGrp="1"/>
          </p:cNvSpPr>
          <p:nvPr>
            <p:ph idx="1"/>
          </p:nvPr>
        </p:nvSpPr>
        <p:spPr>
          <a:xfrm>
            <a:off x="423862" y="1468619"/>
            <a:ext cx="11520488" cy="5017905"/>
          </a:xfrm>
        </p:spPr>
        <p:txBody>
          <a:bodyPr>
            <a:normAutofit fontScale="92500" lnSpcReduction="10000"/>
          </a:bodyPr>
          <a:lstStyle/>
          <a:p>
            <a:r>
              <a:rPr lang="fr-FR" sz="3600" dirty="0" err="1"/>
              <a:t>Swagger</a:t>
            </a:r>
            <a:r>
              <a:rPr lang="fr-FR" sz="3600" dirty="0"/>
              <a:t> permet de documenter et d’exposer la documentation de son API : </a:t>
            </a:r>
            <a:r>
              <a:rPr lang="fr-FR" sz="3900" dirty="0">
                <a:hlinkClick r:id="rId2"/>
              </a:rPr>
              <a:t>http://swagger.io</a:t>
            </a:r>
            <a:endParaRPr lang="fr-FR" sz="3900" dirty="0"/>
          </a:p>
          <a:p>
            <a:r>
              <a:rPr lang="fr-FR" sz="3600" dirty="0"/>
              <a:t>C’est une spécification qui permet de décrire et documenter son API REST </a:t>
            </a:r>
            <a:r>
              <a:rPr lang="fr-FR" sz="3600" dirty="0">
                <a:solidFill>
                  <a:schemeClr val="bg1">
                    <a:lumMod val="65000"/>
                  </a:schemeClr>
                </a:solidFill>
              </a:rPr>
              <a:t>(un peu comme un fichier WSDL en SOAP)</a:t>
            </a:r>
          </a:p>
          <a:p>
            <a:pPr lvl="1"/>
            <a:r>
              <a:rPr lang="fr-FR" sz="3200" dirty="0">
                <a:solidFill>
                  <a:srgbClr val="00B050"/>
                </a:solidFill>
              </a:rPr>
              <a:t>Compréhensible ordinateur </a:t>
            </a:r>
            <a:r>
              <a:rPr lang="fr-FR" sz="3200" dirty="0"/>
              <a:t>: De nombreux outils (génération automatique d’interface web de documentation qui permet de tester)</a:t>
            </a:r>
          </a:p>
          <a:p>
            <a:pPr lvl="2"/>
            <a:r>
              <a:rPr lang="fr-FR" sz="2800" dirty="0"/>
              <a:t>Permet de générer du code pour appeler l’API</a:t>
            </a:r>
          </a:p>
          <a:p>
            <a:pPr lvl="2"/>
            <a:r>
              <a:rPr lang="fr-FR" sz="2800" dirty="0"/>
              <a:t>Implémenté dans de nombreux langage (C#, Java, node.js, etc.)</a:t>
            </a:r>
          </a:p>
          <a:p>
            <a:pPr lvl="1"/>
            <a:r>
              <a:rPr lang="fr-FR" sz="3200" dirty="0">
                <a:solidFill>
                  <a:srgbClr val="00B050"/>
                </a:solidFill>
              </a:rPr>
              <a:t>Compréhensible humain</a:t>
            </a:r>
            <a:r>
              <a:rPr lang="fr-FR" sz="3200" dirty="0"/>
              <a:t> :Utilisé en entreprise pour exposer son API à des partenaires internes ou externes à son entreprise.</a:t>
            </a:r>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72</a:t>
            </a:fld>
            <a:endParaRPr lang="fr-FR"/>
          </a:p>
        </p:txBody>
      </p:sp>
    </p:spTree>
    <p:extLst>
      <p:ext uri="{BB962C8B-B14F-4D97-AF65-F5344CB8AC3E}">
        <p14:creationId xmlns:p14="http://schemas.microsoft.com/office/powerpoint/2010/main" val="2974171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5614A4-B0CC-4E7E-999D-34B6C9285012}"/>
              </a:ext>
            </a:extLst>
          </p:cNvPr>
          <p:cNvSpPr>
            <a:spLocks noGrp="1"/>
          </p:cNvSpPr>
          <p:nvPr>
            <p:ph type="title"/>
          </p:nvPr>
        </p:nvSpPr>
        <p:spPr/>
        <p:txBody>
          <a:bodyPr/>
          <a:lstStyle/>
          <a:p>
            <a:r>
              <a:rPr lang="fr-FR" dirty="0" err="1"/>
              <a:t>Swagger</a:t>
            </a:r>
            <a:r>
              <a:rPr lang="fr-FR" dirty="0"/>
              <a:t> </a:t>
            </a:r>
            <a:r>
              <a:rPr lang="fr-FR" dirty="0" err="1"/>
              <a:t>demo</a:t>
            </a:r>
            <a:r>
              <a:rPr lang="fr-FR" dirty="0"/>
              <a:t> en C#</a:t>
            </a:r>
          </a:p>
        </p:txBody>
      </p:sp>
      <p:sp>
        <p:nvSpPr>
          <p:cNvPr id="3" name="Espace réservé du contenu 2">
            <a:extLst>
              <a:ext uri="{FF2B5EF4-FFF2-40B4-BE49-F238E27FC236}">
                <a16:creationId xmlns:a16="http://schemas.microsoft.com/office/drawing/2014/main" id="{52AF98C9-629A-424E-AA9C-063B7782834F}"/>
              </a:ext>
            </a:extLst>
          </p:cNvPr>
          <p:cNvSpPr>
            <a:spLocks noGrp="1"/>
          </p:cNvSpPr>
          <p:nvPr>
            <p:ph idx="1"/>
          </p:nvPr>
        </p:nvSpPr>
        <p:spPr/>
        <p:txBody>
          <a:bodyPr/>
          <a:lstStyle/>
          <a:p>
            <a:endParaRPr lang="fr-FR" dirty="0"/>
          </a:p>
          <a:p>
            <a:r>
              <a:rPr lang="fr-FR" dirty="0">
                <a:hlinkClick r:id="rId2"/>
              </a:rPr>
              <a:t>https://github.com/domaindrivendev/Swashbuckle</a:t>
            </a:r>
            <a:endParaRPr lang="fr-FR" dirty="0"/>
          </a:p>
          <a:p>
            <a:pPr marL="0" indent="0">
              <a:buNone/>
            </a:pPr>
            <a:endParaRPr lang="fr-FR" dirty="0">
              <a:hlinkClick r:id="rId3"/>
            </a:endParaRPr>
          </a:p>
          <a:p>
            <a:r>
              <a:rPr lang="fr-FR" dirty="0">
                <a:hlinkClick r:id="rId3"/>
              </a:rPr>
              <a:t>http://petstore.swagger.io</a:t>
            </a:r>
            <a:endParaRPr lang="fr-FR" dirty="0"/>
          </a:p>
          <a:p>
            <a:endParaRPr lang="fr-FR" dirty="0">
              <a:hlinkClick r:id="rId4"/>
            </a:endParaRPr>
          </a:p>
          <a:p>
            <a:r>
              <a:rPr lang="fr-FR" dirty="0">
                <a:hlinkClick r:id="rId4"/>
              </a:rPr>
              <a:t>https://github.com/Azure/autorest</a:t>
            </a:r>
            <a:endParaRPr lang="fr-FR" dirty="0"/>
          </a:p>
          <a:p>
            <a:r>
              <a:rPr lang="fr-FR" dirty="0"/>
              <a:t>javascript</a:t>
            </a:r>
          </a:p>
          <a:p>
            <a:endParaRPr lang="fr-FR" dirty="0"/>
          </a:p>
          <a:p>
            <a:endParaRPr lang="fr-FR" dirty="0"/>
          </a:p>
          <a:p>
            <a:endParaRPr lang="fr-FR" dirty="0"/>
          </a:p>
        </p:txBody>
      </p:sp>
      <p:sp>
        <p:nvSpPr>
          <p:cNvPr id="4" name="Espace réservé du numéro de diapositive 3">
            <a:extLst>
              <a:ext uri="{FF2B5EF4-FFF2-40B4-BE49-F238E27FC236}">
                <a16:creationId xmlns:a16="http://schemas.microsoft.com/office/drawing/2014/main" id="{7FF4C6D8-2D7E-4D97-A3E3-65F9F72F036F}"/>
              </a:ext>
            </a:extLst>
          </p:cNvPr>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73</a:t>
            </a:fld>
            <a:endParaRPr lang="fr-FR"/>
          </a:p>
        </p:txBody>
      </p:sp>
    </p:spTree>
    <p:extLst>
      <p:ext uri="{BB962C8B-B14F-4D97-AF65-F5344CB8AC3E}">
        <p14:creationId xmlns:p14="http://schemas.microsoft.com/office/powerpoint/2010/main" val="29738667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Postman</a:t>
            </a:r>
            <a:endParaRPr lang="fr-FR" dirty="0"/>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74</a:t>
            </a:fld>
            <a:endParaRPr lang="fr-FR"/>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sp>
        <p:nvSpPr>
          <p:cNvPr id="7" name="Espace réservé du contenu 6"/>
          <p:cNvSpPr>
            <a:spLocks noGrp="1"/>
          </p:cNvSpPr>
          <p:nvPr>
            <p:ph idx="1"/>
          </p:nvPr>
        </p:nvSpPr>
        <p:spPr/>
        <p:txBody>
          <a:bodyPr/>
          <a:lstStyle/>
          <a:p>
            <a:endParaRPr lang="fr-FR"/>
          </a:p>
        </p:txBody>
      </p:sp>
      <p:pic>
        <p:nvPicPr>
          <p:cNvPr id="8" name="Image 7"/>
          <p:cNvPicPr>
            <a:picLocks noChangeAspect="1"/>
          </p:cNvPicPr>
          <p:nvPr/>
        </p:nvPicPr>
        <p:blipFill>
          <a:blip r:embed="rId2"/>
          <a:stretch>
            <a:fillRect/>
          </a:stretch>
        </p:blipFill>
        <p:spPr>
          <a:xfrm>
            <a:off x="696171" y="1072724"/>
            <a:ext cx="10799657" cy="5771412"/>
          </a:xfrm>
          <a:prstGeom prst="rect">
            <a:avLst/>
          </a:prstGeom>
        </p:spPr>
      </p:pic>
    </p:spTree>
    <p:extLst>
      <p:ext uri="{BB962C8B-B14F-4D97-AF65-F5344CB8AC3E}">
        <p14:creationId xmlns:p14="http://schemas.microsoft.com/office/powerpoint/2010/main" val="20463598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Postman</a:t>
            </a:r>
            <a:endParaRPr lang="fr-FR" dirty="0"/>
          </a:p>
        </p:txBody>
      </p:sp>
      <p:sp>
        <p:nvSpPr>
          <p:cNvPr id="3" name="Espace réservé du contenu 2"/>
          <p:cNvSpPr>
            <a:spLocks noGrp="1"/>
          </p:cNvSpPr>
          <p:nvPr>
            <p:ph idx="1"/>
          </p:nvPr>
        </p:nvSpPr>
        <p:spPr>
          <a:xfrm>
            <a:off x="423862" y="1468619"/>
            <a:ext cx="11520488" cy="5017905"/>
          </a:xfrm>
        </p:spPr>
        <p:txBody>
          <a:bodyPr>
            <a:normAutofit/>
          </a:bodyPr>
          <a:lstStyle/>
          <a:p>
            <a:r>
              <a:rPr lang="fr-FR" sz="3600" dirty="0" err="1"/>
              <a:t>Postman</a:t>
            </a:r>
            <a:r>
              <a:rPr lang="fr-FR" sz="3600" dirty="0"/>
              <a:t> est un outil qui permet de développer et tester ses API REST </a:t>
            </a:r>
          </a:p>
          <a:p>
            <a:pPr lvl="1"/>
            <a:r>
              <a:rPr lang="fr-FR" sz="3200" dirty="0"/>
              <a:t>SOAP UI possède les mêmes fonctionnalités</a:t>
            </a:r>
          </a:p>
          <a:p>
            <a:r>
              <a:rPr lang="fr-FR" sz="3600" dirty="0"/>
              <a:t>Permet de sauvegarder les requêtes et de les partager (sous forme d’export de fichiers)</a:t>
            </a:r>
            <a:endParaRPr lang="fr-FR" sz="3200" dirty="0"/>
          </a:p>
          <a:p>
            <a:r>
              <a:rPr lang="fr-FR" sz="3600" dirty="0"/>
              <a:t>Si l’API n’a pas besoin d’être présenter à de nombreux partenaires, peut faire office de documentation</a:t>
            </a:r>
            <a:endParaRPr lang="fr-FR" sz="3200"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75</a:t>
            </a:fld>
            <a:endParaRPr lang="fr-FR"/>
          </a:p>
        </p:txBody>
      </p:sp>
    </p:spTree>
    <p:extLst>
      <p:ext uri="{BB962C8B-B14F-4D97-AF65-F5344CB8AC3E}">
        <p14:creationId xmlns:p14="http://schemas.microsoft.com/office/powerpoint/2010/main" val="41067039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Graphql</a:t>
            </a:r>
            <a:endParaRPr lang="fr-FR" dirty="0"/>
          </a:p>
        </p:txBody>
      </p:sp>
      <p:sp>
        <p:nvSpPr>
          <p:cNvPr id="3" name="Espace réservé du contenu 2"/>
          <p:cNvSpPr>
            <a:spLocks noGrp="1"/>
          </p:cNvSpPr>
          <p:nvPr>
            <p:ph idx="1"/>
          </p:nvPr>
        </p:nvSpPr>
        <p:spPr>
          <a:xfrm>
            <a:off x="423862" y="1468619"/>
            <a:ext cx="11520488" cy="5017905"/>
          </a:xfrm>
        </p:spPr>
        <p:txBody>
          <a:bodyPr>
            <a:normAutofit/>
          </a:bodyPr>
          <a:lstStyle/>
          <a:p>
            <a:r>
              <a:rPr lang="fr-FR" sz="3600" dirty="0">
                <a:solidFill>
                  <a:srgbClr val="FF0000"/>
                </a:solidFill>
              </a:rPr>
              <a:t>Problématiques </a:t>
            </a:r>
            <a:r>
              <a:rPr lang="fr-FR" sz="3600" dirty="0"/>
              <a:t>: </a:t>
            </a:r>
          </a:p>
          <a:p>
            <a:pPr lvl="1"/>
            <a:r>
              <a:rPr lang="fr-FR" sz="3200" dirty="0"/>
              <a:t>Les </a:t>
            </a:r>
            <a:r>
              <a:rPr lang="fr-FR" sz="3200"/>
              <a:t>données chargées </a:t>
            </a:r>
            <a:r>
              <a:rPr lang="fr-FR" sz="3200" dirty="0"/>
              <a:t>pas forcément toutes utilisées</a:t>
            </a:r>
          </a:p>
          <a:p>
            <a:pPr lvl="1"/>
            <a:r>
              <a:rPr lang="fr-FR" sz="3200" dirty="0"/>
              <a:t>Au démarrage de certains sites web, le nombre de requête cliente REST est très élevé (&gt;10)</a:t>
            </a:r>
          </a:p>
          <a:p>
            <a:pPr lvl="2"/>
            <a:r>
              <a:rPr lang="fr-FR" sz="2800" dirty="0"/>
              <a:t>Cela entraine un fort ralentissement du premier chargement</a:t>
            </a:r>
          </a:p>
          <a:p>
            <a:pPr lvl="1"/>
            <a:endParaRPr lang="fr-FR" sz="3200" dirty="0"/>
          </a:p>
          <a:p>
            <a:r>
              <a:rPr lang="fr-FR" sz="3600" dirty="0">
                <a:solidFill>
                  <a:srgbClr val="00B050"/>
                </a:solidFill>
              </a:rPr>
              <a:t>Solution</a:t>
            </a:r>
            <a:r>
              <a:rPr lang="fr-FR" sz="3600" dirty="0"/>
              <a:t> :</a:t>
            </a:r>
          </a:p>
          <a:p>
            <a:pPr marL="0" indent="0" algn="ctr">
              <a:buNone/>
            </a:pPr>
            <a:r>
              <a:rPr lang="fr-FR" sz="4400" dirty="0">
                <a:hlinkClick r:id="rId2"/>
              </a:rPr>
              <a:t>http://graphql.org</a:t>
            </a:r>
            <a:endParaRPr lang="fr-FR" sz="4400" dirty="0"/>
          </a:p>
          <a:p>
            <a:endParaRPr lang="fr-FR" sz="3200"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76</a:t>
            </a:fld>
            <a:endParaRPr lang="fr-FR"/>
          </a:p>
        </p:txBody>
      </p:sp>
    </p:spTree>
    <p:extLst>
      <p:ext uri="{BB962C8B-B14F-4D97-AF65-F5344CB8AC3E}">
        <p14:creationId xmlns:p14="http://schemas.microsoft.com/office/powerpoint/2010/main" val="6332969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0DCFF9-E26F-4787-94C0-7E834B9AFB1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D5C50555-23CE-47D4-A1F7-C1EDA73F2DEC}"/>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9972294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Références</a:t>
            </a:r>
            <a:endParaRPr lang="fr-FR" dirty="0"/>
          </a:p>
        </p:txBody>
      </p:sp>
      <p:sp>
        <p:nvSpPr>
          <p:cNvPr id="3" name="Espace réservé du contenu 2"/>
          <p:cNvSpPr>
            <a:spLocks noGrp="1"/>
          </p:cNvSpPr>
          <p:nvPr>
            <p:ph idx="1"/>
          </p:nvPr>
        </p:nvSpPr>
        <p:spPr/>
        <p:txBody>
          <a:bodyPr>
            <a:normAutofit fontScale="70000" lnSpcReduction="20000"/>
          </a:bodyPr>
          <a:lstStyle/>
          <a:p>
            <a:endParaRPr lang="fr-FR" dirty="0"/>
          </a:p>
          <a:p>
            <a:r>
              <a:rPr lang="fr-FR" dirty="0">
                <a:hlinkClick r:id="rId2"/>
              </a:rPr>
              <a:t>http://blog.xebia.fr/2014/03/17/post-vs-put-la-confusion/</a:t>
            </a:r>
            <a:endParaRPr lang="fr-FR" dirty="0"/>
          </a:p>
          <a:p>
            <a:r>
              <a:rPr lang="fr-FR" dirty="0">
                <a:hlinkClick r:id="rId3"/>
              </a:rPr>
              <a:t>https://martinfowler.com/articles/richardsonMaturityModel.html</a:t>
            </a:r>
            <a:endParaRPr lang="fr-FR" dirty="0"/>
          </a:p>
          <a:p>
            <a:r>
              <a:rPr lang="fr-FR" dirty="0">
                <a:hlinkClick r:id="rId4"/>
              </a:rPr>
              <a:t>https://fr.wikipedia.org/wiki/Representational_state_transfer</a:t>
            </a:r>
            <a:endParaRPr lang="fr-FR" dirty="0"/>
          </a:p>
          <a:p>
            <a:r>
              <a:rPr lang="fr-FR" dirty="0">
                <a:hlinkClick r:id="rId5"/>
              </a:rPr>
              <a:t>https://zestedesavoir.com/tutoriels/299/la-theorie-rest-restful-et-hateoas/</a:t>
            </a:r>
            <a:endParaRPr lang="fr-FR" dirty="0"/>
          </a:p>
          <a:p>
            <a:r>
              <a:rPr lang="fr-FR" dirty="0">
                <a:hlinkClick r:id="rId6"/>
              </a:rPr>
              <a:t>https://www.tutorialspoint.com/restful/restful_introduction.htm</a:t>
            </a:r>
            <a:endParaRPr lang="fr-FR" dirty="0"/>
          </a:p>
          <a:p>
            <a:r>
              <a:rPr lang="fr-FR" dirty="0">
                <a:hlinkClick r:id="rId7"/>
              </a:rPr>
              <a:t>https://www.tutorialspoint.com/restful/restful_caching.htm</a:t>
            </a:r>
            <a:endParaRPr lang="fr-FR" dirty="0"/>
          </a:p>
          <a:p>
            <a:r>
              <a:rPr lang="fr-FR" dirty="0">
                <a:hlinkClick r:id="rId8"/>
              </a:rPr>
              <a:t>https://www.tutorialspoint.com/restful/restful_security.htm</a:t>
            </a:r>
            <a:endParaRPr lang="fr-FR" dirty="0"/>
          </a:p>
          <a:p>
            <a:r>
              <a:rPr lang="fr-FR" dirty="0">
                <a:hlinkClick r:id="rId9"/>
              </a:rPr>
              <a:t>https://developers.google.com/web/fundamentals/performance/optimizing-content-efficiency/http-caching?hl=fr</a:t>
            </a:r>
            <a:endParaRPr lang="fr-FR" dirty="0"/>
          </a:p>
          <a:p>
            <a:r>
              <a:rPr lang="fr-FR" dirty="0">
                <a:hlinkClick r:id="rId10"/>
              </a:rPr>
              <a:t>https://fr.wikipedia.org/wiki/Balise-entit%C3%A9_ETag_HTTP</a:t>
            </a:r>
            <a:endParaRPr lang="fr-FR" dirty="0"/>
          </a:p>
          <a:p>
            <a:r>
              <a:rPr lang="fr-FR" dirty="0">
                <a:hlinkClick r:id="rId11"/>
              </a:rPr>
              <a:t>https://developer.mozilla.org/en-US/docs/Web/HTTP/Methods/POST</a:t>
            </a:r>
            <a:endParaRPr lang="fr-FR" dirty="0"/>
          </a:p>
          <a:p>
            <a:r>
              <a:rPr lang="fr-FR" dirty="0">
                <a:hlinkClick r:id="rId12"/>
              </a:rPr>
              <a:t>https://fr.wikipedia.org/wiki/Idempotence</a:t>
            </a:r>
            <a:endParaRPr lang="fr-FR" dirty="0"/>
          </a:p>
          <a:p>
            <a:endParaRPr lang="fr-FR" dirty="0"/>
          </a:p>
          <a:p>
            <a:endParaRPr lang="fr-FR" dirty="0"/>
          </a:p>
          <a:p>
            <a:endParaRPr lang="fr-FR" dirty="0"/>
          </a:p>
          <a:p>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78</a:t>
            </a:fld>
            <a:endParaRPr lang="fr-FR"/>
          </a:p>
        </p:txBody>
      </p:sp>
    </p:spTree>
    <p:extLst>
      <p:ext uri="{BB962C8B-B14F-4D97-AF65-F5344CB8AC3E}">
        <p14:creationId xmlns:p14="http://schemas.microsoft.com/office/powerpoint/2010/main" val="3272386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6" descr="http://www.sebastien-han.fr/images/clou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6421" y="2650930"/>
            <a:ext cx="1696172" cy="1104901"/>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lstStyle/>
          <a:p>
            <a:r>
              <a:rPr lang="fr-FR" dirty="0"/>
              <a:t>Client-Serveur: illustration</a:t>
            </a:r>
          </a:p>
        </p:txBody>
      </p:sp>
      <p:sp>
        <p:nvSpPr>
          <p:cNvPr id="7" name="Espace réservé du contenu 2"/>
          <p:cNvSpPr txBox="1">
            <a:spLocks/>
          </p:cNvSpPr>
          <p:nvPr/>
        </p:nvSpPr>
        <p:spPr>
          <a:xfrm>
            <a:off x="2205987" y="4279837"/>
            <a:ext cx="2810434" cy="197943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p>
          <a:p>
            <a:pPr marL="0" indent="0">
              <a:buNone/>
            </a:pPr>
            <a:r>
              <a:rPr lang="fr-FR" b="1" dirty="0"/>
              <a:t>IP: 192.168.0.15</a:t>
            </a:r>
          </a:p>
          <a:p>
            <a:pPr marL="0" indent="0">
              <a:buNone/>
            </a:pPr>
            <a:r>
              <a:rPr lang="fr-FR" b="1" dirty="0"/>
              <a:t>Port: 80</a:t>
            </a:r>
          </a:p>
          <a:p>
            <a:pPr marL="0" indent="0">
              <a:buNone/>
            </a:pPr>
            <a:r>
              <a:rPr lang="fr-FR" b="1" dirty="0"/>
              <a:t>OS: Windows</a:t>
            </a:r>
            <a:endParaRPr lang="fr-FR" dirty="0"/>
          </a:p>
        </p:txBody>
      </p:sp>
      <p:pic>
        <p:nvPicPr>
          <p:cNvPr id="8" name="Picture 2" descr="Résultat de recherche d'images pour &quot;image ordinateur&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1713" y="2370130"/>
            <a:ext cx="1666503" cy="16665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l="19856" r="13567"/>
          <a:stretch/>
        </p:blipFill>
        <p:spPr bwMode="auto">
          <a:xfrm>
            <a:off x="8049216" y="2171294"/>
            <a:ext cx="1380534" cy="2073598"/>
          </a:xfrm>
          <a:prstGeom prst="rect">
            <a:avLst/>
          </a:prstGeom>
          <a:noFill/>
          <a:extLst>
            <a:ext uri="{909E8E84-426E-40DD-AFC4-6F175D3DCCD1}">
              <a14:hiddenFill xmlns:a14="http://schemas.microsoft.com/office/drawing/2010/main">
                <a:solidFill>
                  <a:srgbClr val="FFFFFF"/>
                </a:solidFill>
              </a14:hiddenFill>
            </a:ext>
          </a:extLst>
        </p:spPr>
      </p:pic>
      <p:sp>
        <p:nvSpPr>
          <p:cNvPr id="10" name="Espace réservé du contenu 2"/>
          <p:cNvSpPr txBox="1">
            <a:spLocks/>
          </p:cNvSpPr>
          <p:nvPr/>
        </p:nvSpPr>
        <p:spPr>
          <a:xfrm>
            <a:off x="8049215" y="4270260"/>
            <a:ext cx="2852147" cy="2254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Serveur</a:t>
            </a:r>
          </a:p>
          <a:p>
            <a:pPr marL="0" indent="0">
              <a:buNone/>
            </a:pPr>
            <a:r>
              <a:rPr lang="fr-FR" b="1" dirty="0"/>
              <a:t>IP: 192.168.0.16</a:t>
            </a:r>
          </a:p>
          <a:p>
            <a:pPr marL="0" indent="0">
              <a:buNone/>
            </a:pPr>
            <a:r>
              <a:rPr lang="fr-FR" b="1" dirty="0"/>
              <a:t>Port: 80</a:t>
            </a:r>
          </a:p>
          <a:p>
            <a:pPr marL="0" indent="0">
              <a:buNone/>
            </a:pPr>
            <a:r>
              <a:rPr lang="fr-FR" b="1" dirty="0"/>
              <a:t>OS: Linux</a:t>
            </a:r>
          </a:p>
        </p:txBody>
      </p:sp>
      <p:cxnSp>
        <p:nvCxnSpPr>
          <p:cNvPr id="11" name="Connecteur droit 10"/>
          <p:cNvCxnSpPr>
            <a:cxnSpLocks/>
            <a:stCxn id="9" idx="1"/>
            <a:endCxn id="8" idx="3"/>
          </p:cNvCxnSpPr>
          <p:nvPr/>
        </p:nvCxnSpPr>
        <p:spPr>
          <a:xfrm flipH="1" flipV="1">
            <a:off x="3938216" y="3203382"/>
            <a:ext cx="4111000" cy="4711"/>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Espace réservé du contenu 2"/>
          <p:cNvSpPr txBox="1">
            <a:spLocks/>
          </p:cNvSpPr>
          <p:nvPr/>
        </p:nvSpPr>
        <p:spPr>
          <a:xfrm>
            <a:off x="4588499" y="1648184"/>
            <a:ext cx="2810434" cy="103679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solidFill>
                  <a:schemeClr val="accent1">
                    <a:lumMod val="75000"/>
                  </a:schemeClr>
                </a:solidFill>
              </a:rPr>
              <a:t>Le client initialise la connexion à travers le réseau</a:t>
            </a:r>
            <a:endParaRPr lang="fr-FR" dirty="0">
              <a:solidFill>
                <a:schemeClr val="accent1">
                  <a:lumMod val="75000"/>
                </a:schemeClr>
              </a:solidFill>
            </a:endParaRPr>
          </a:p>
        </p:txBody>
      </p:sp>
    </p:spTree>
    <p:extLst>
      <p:ext uri="{BB962C8B-B14F-4D97-AF65-F5344CB8AC3E}">
        <p14:creationId xmlns:p14="http://schemas.microsoft.com/office/powerpoint/2010/main" val="2015189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Proxy</a:t>
            </a:r>
          </a:p>
        </p:txBody>
      </p:sp>
      <p:sp>
        <p:nvSpPr>
          <p:cNvPr id="6" name="Espace réservé du contenu 5"/>
          <p:cNvSpPr>
            <a:spLocks noGrp="1"/>
          </p:cNvSpPr>
          <p:nvPr>
            <p:ph idx="1"/>
          </p:nvPr>
        </p:nvSpPr>
        <p:spPr>
          <a:xfrm>
            <a:off x="695325" y="6173218"/>
            <a:ext cx="10515600" cy="604838"/>
          </a:xfrm>
        </p:spPr>
        <p:txBody>
          <a:bodyPr/>
          <a:lstStyle/>
          <a:p>
            <a:pPr marL="0" indent="0" algn="ctr">
              <a:buNone/>
            </a:pPr>
            <a:r>
              <a:rPr lang="fr-FR" dirty="0">
                <a:hlinkClick r:id="rId2"/>
              </a:rPr>
              <a:t>https://developer.mozilla.org/en-US/docs/Web/HTTP/Overview</a:t>
            </a:r>
            <a:endParaRPr lang="fr-FR" dirty="0"/>
          </a:p>
          <a:p>
            <a:endParaRPr lang="fr-FR" dirty="0"/>
          </a:p>
        </p:txBody>
      </p:sp>
      <p:pic>
        <p:nvPicPr>
          <p:cNvPr id="9" name="Image 8"/>
          <p:cNvPicPr>
            <a:picLocks noChangeAspect="1"/>
          </p:cNvPicPr>
          <p:nvPr/>
        </p:nvPicPr>
        <p:blipFill>
          <a:blip r:embed="rId3"/>
          <a:stretch>
            <a:fillRect/>
          </a:stretch>
        </p:blipFill>
        <p:spPr>
          <a:xfrm>
            <a:off x="1944581" y="1395629"/>
            <a:ext cx="8302838" cy="1325562"/>
          </a:xfrm>
          <a:prstGeom prst="rect">
            <a:avLst/>
          </a:prstGeom>
        </p:spPr>
      </p:pic>
      <p:sp>
        <p:nvSpPr>
          <p:cNvPr id="10" name="Rectangle 9"/>
          <p:cNvSpPr/>
          <p:nvPr/>
        </p:nvSpPr>
        <p:spPr>
          <a:xfrm>
            <a:off x="1031081" y="2777772"/>
            <a:ext cx="9844088" cy="3046988"/>
          </a:xfrm>
          <a:prstGeom prst="rect">
            <a:avLst/>
          </a:prstGeom>
        </p:spPr>
        <p:txBody>
          <a:bodyPr wrap="square">
            <a:spAutoFit/>
          </a:bodyPr>
          <a:lstStyle/>
          <a:p>
            <a:r>
              <a:rPr lang="en-US" sz="2400" dirty="0">
                <a:latin typeface="Open Sans"/>
              </a:rPr>
              <a:t>These can be transparent, or not (changing requests not going through them), and may perform numerous functions:</a:t>
            </a:r>
          </a:p>
          <a:p>
            <a:pPr marL="342900" indent="-342900">
              <a:buFont typeface="Arial" panose="020B0604020202020204" pitchFamily="34" charset="0"/>
              <a:buChar char="•"/>
            </a:pPr>
            <a:r>
              <a:rPr lang="en-US" sz="2400" b="1" dirty="0">
                <a:latin typeface="Open Sans"/>
              </a:rPr>
              <a:t>caching</a:t>
            </a:r>
            <a:r>
              <a:rPr lang="en-US" sz="2400" dirty="0">
                <a:latin typeface="Open Sans"/>
              </a:rPr>
              <a:t> </a:t>
            </a:r>
            <a:r>
              <a:rPr lang="en-US" sz="2400" dirty="0">
                <a:solidFill>
                  <a:schemeClr val="bg1">
                    <a:lumMod val="65000"/>
                  </a:schemeClr>
                </a:solidFill>
                <a:latin typeface="Open Sans"/>
              </a:rPr>
              <a:t>(the cache can be public or private, like the browser cache)</a:t>
            </a:r>
          </a:p>
          <a:p>
            <a:pPr marL="342900" indent="-342900">
              <a:buFont typeface="Arial" panose="020B0604020202020204" pitchFamily="34" charset="0"/>
              <a:buChar char="•"/>
            </a:pPr>
            <a:r>
              <a:rPr lang="en-US" sz="2400" b="1" dirty="0">
                <a:latin typeface="Open Sans"/>
              </a:rPr>
              <a:t>filtering</a:t>
            </a:r>
            <a:r>
              <a:rPr lang="en-US" sz="2400" dirty="0">
                <a:latin typeface="Open Sans"/>
              </a:rPr>
              <a:t> </a:t>
            </a:r>
            <a:r>
              <a:rPr lang="en-US" sz="2400" dirty="0">
                <a:solidFill>
                  <a:schemeClr val="bg1">
                    <a:lumMod val="65000"/>
                  </a:schemeClr>
                </a:solidFill>
                <a:latin typeface="Open Sans"/>
              </a:rPr>
              <a:t>(like an antivirus scan, parental controls, …)</a:t>
            </a:r>
          </a:p>
          <a:p>
            <a:pPr marL="342900" indent="-342900">
              <a:buFont typeface="Arial" panose="020B0604020202020204" pitchFamily="34" charset="0"/>
              <a:buChar char="•"/>
            </a:pPr>
            <a:r>
              <a:rPr lang="en-US" sz="2400" b="1" dirty="0">
                <a:latin typeface="Open Sans"/>
              </a:rPr>
              <a:t>load balancing </a:t>
            </a:r>
            <a:r>
              <a:rPr lang="en-US" sz="2400" dirty="0">
                <a:solidFill>
                  <a:schemeClr val="bg1">
                    <a:lumMod val="65000"/>
                  </a:schemeClr>
                </a:solidFill>
                <a:latin typeface="Open Sans"/>
              </a:rPr>
              <a:t>(to allow multiple servers to serve the different requests)</a:t>
            </a:r>
          </a:p>
          <a:p>
            <a:pPr marL="342900" indent="-342900">
              <a:buFont typeface="Arial" panose="020B0604020202020204" pitchFamily="34" charset="0"/>
              <a:buChar char="•"/>
            </a:pPr>
            <a:r>
              <a:rPr lang="en-US" sz="2400" b="1" dirty="0">
                <a:latin typeface="Open Sans"/>
              </a:rPr>
              <a:t>authentication</a:t>
            </a:r>
            <a:r>
              <a:rPr lang="en-US" sz="2400" dirty="0">
                <a:latin typeface="Open Sans"/>
              </a:rPr>
              <a:t> </a:t>
            </a:r>
            <a:r>
              <a:rPr lang="en-US" sz="2400" dirty="0">
                <a:solidFill>
                  <a:schemeClr val="bg1">
                    <a:lumMod val="65000"/>
                  </a:schemeClr>
                </a:solidFill>
                <a:latin typeface="Open Sans"/>
              </a:rPr>
              <a:t>(to control access to different resources)</a:t>
            </a:r>
          </a:p>
          <a:p>
            <a:pPr marL="342900" indent="-342900">
              <a:buFont typeface="Arial" panose="020B0604020202020204" pitchFamily="34" charset="0"/>
              <a:buChar char="•"/>
            </a:pPr>
            <a:r>
              <a:rPr lang="en-US" sz="2400" b="1" dirty="0">
                <a:latin typeface="Open Sans"/>
              </a:rPr>
              <a:t>logging</a:t>
            </a:r>
            <a:r>
              <a:rPr lang="en-US" sz="2400" dirty="0">
                <a:latin typeface="Open Sans"/>
              </a:rPr>
              <a:t> </a:t>
            </a:r>
            <a:r>
              <a:rPr lang="en-US" sz="2400" dirty="0">
                <a:solidFill>
                  <a:schemeClr val="bg1">
                    <a:lumMod val="65000"/>
                  </a:schemeClr>
                </a:solidFill>
                <a:latin typeface="Open Sans"/>
              </a:rPr>
              <a:t>(allowing the storage of historical information)</a:t>
            </a:r>
          </a:p>
        </p:txBody>
      </p:sp>
      <p:sp>
        <p:nvSpPr>
          <p:cNvPr id="11" name="Rectangle 10"/>
          <p:cNvSpPr/>
          <p:nvPr/>
        </p:nvSpPr>
        <p:spPr>
          <a:xfrm>
            <a:off x="3176587" y="353844"/>
            <a:ext cx="8396287" cy="830997"/>
          </a:xfrm>
          <a:prstGeom prst="rect">
            <a:avLst/>
          </a:prstGeom>
        </p:spPr>
        <p:txBody>
          <a:bodyPr wrap="square">
            <a:spAutoFit/>
          </a:bodyPr>
          <a:lstStyle/>
          <a:p>
            <a:r>
              <a:rPr lang="en-US" sz="2400" dirty="0">
                <a:solidFill>
                  <a:srgbClr val="3B3C40"/>
                </a:solidFill>
                <a:latin typeface="Open Sans"/>
              </a:rPr>
              <a:t>Between the Web browser and the server, numerous computers and machines relay the HTTP messages.</a:t>
            </a:r>
            <a:endParaRPr lang="fr-FR" sz="2400" dirty="0"/>
          </a:p>
        </p:txBody>
      </p:sp>
    </p:spTree>
    <p:extLst>
      <p:ext uri="{BB962C8B-B14F-4D97-AF65-F5344CB8AC3E}">
        <p14:creationId xmlns:p14="http://schemas.microsoft.com/office/powerpoint/2010/main" val="55218279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45677</TotalTime>
  <Words>4050</Words>
  <Application>Microsoft Office PowerPoint</Application>
  <PresentationFormat>Grand écran</PresentationFormat>
  <Paragraphs>832</Paragraphs>
  <Slides>78</Slides>
  <Notes>4</Notes>
  <HiddenSlides>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78</vt:i4>
      </vt:variant>
    </vt:vector>
  </HeadingPairs>
  <TitlesOfParts>
    <vt:vector size="91" baseType="lpstr">
      <vt:lpstr>Arial</vt:lpstr>
      <vt:lpstr>Calibri</vt:lpstr>
      <vt:lpstr>Calibri Light</vt:lpstr>
      <vt:lpstr>Consolas</vt:lpstr>
      <vt:lpstr>Helvetica</vt:lpstr>
      <vt:lpstr>interval</vt:lpstr>
      <vt:lpstr>Lato</vt:lpstr>
      <vt:lpstr>Merriweather</vt:lpstr>
      <vt:lpstr>Open Sans</vt:lpstr>
      <vt:lpstr>Roboto</vt:lpstr>
      <vt:lpstr>Segoe UI</vt:lpstr>
      <vt:lpstr>Wingdings</vt:lpstr>
      <vt:lpstr>Thème Office</vt:lpstr>
      <vt:lpstr>Comment concevoir une API RESTful ? </vt:lpstr>
      <vt:lpstr>Présentation PowerPoint</vt:lpstr>
      <vt:lpstr>Déroulement du cours</vt:lpstr>
      <vt:lpstr>Déroulement</vt:lpstr>
      <vt:lpstr>Les services REST Introduction</vt:lpstr>
      <vt:lpstr>Les applications/besoins d’aujourd’hui</vt:lpstr>
      <vt:lpstr>Client-Serveur : Type de clients</vt:lpstr>
      <vt:lpstr>Client-Serveur: illustration</vt:lpstr>
      <vt:lpstr>Proxy</vt:lpstr>
      <vt:lpstr>Load balancer</vt:lpstr>
      <vt:lpstr>Evolution itérative : Monolithe</vt:lpstr>
      <vt:lpstr>Evolution itérative : Nouvelle problématique</vt:lpstr>
      <vt:lpstr>Evolution itérative : Architecture micro services</vt:lpstr>
      <vt:lpstr>Mise à jour a chaud 1</vt:lpstr>
      <vt:lpstr>Mise à jour a chaud 2</vt:lpstr>
      <vt:lpstr>Mise à jour a chaud 3</vt:lpstr>
      <vt:lpstr>Mise à jour a chaud 4</vt:lpstr>
      <vt:lpstr>Mise à jour a chaud 5</vt:lpstr>
      <vt:lpstr>Mise à jour a chaud 6</vt:lpstr>
      <vt:lpstr>Mise à jour a chaud 7</vt:lpstr>
      <vt:lpstr>Les services REST (REpresentational State Transfer)</vt:lpstr>
      <vt:lpstr>REST (REpresentational State Transfer)</vt:lpstr>
      <vt:lpstr>REST comparer à SOAP</vt:lpstr>
      <vt:lpstr>REST (REpresentational State Transfer)</vt:lpstr>
      <vt:lpstr>REST : Contrainte numéro 1/6</vt:lpstr>
      <vt:lpstr>REST : Contrainte numéro 2/6</vt:lpstr>
      <vt:lpstr>REST : Contrainte numéro 3/6</vt:lpstr>
      <vt:lpstr>REST : Contrainte numéro 4/6</vt:lpstr>
      <vt:lpstr>REST : Contrainte numéro 5/6</vt:lpstr>
      <vt:lpstr>REST : Contrainte numéro 6/6</vt:lpstr>
      <vt:lpstr>REST HTTP et bonne pratique </vt:lpstr>
      <vt:lpstr>HTTP Header « Content-Type »</vt:lpstr>
      <vt:lpstr>HTTP Header « Accept »</vt:lpstr>
      <vt:lpstr>Codes de retour HTTP</vt:lpstr>
      <vt:lpstr>Présentation PowerPoint</vt:lpstr>
      <vt:lpstr>Les verbes/méthodes HTTP 1.1</vt:lpstr>
      <vt:lpstr>Relation entre l'URL et les méthodes HTTP</vt:lpstr>
      <vt:lpstr>Méthodes HTTP</vt:lpstr>
      <vt:lpstr>Méthodes HTTP</vt:lpstr>
      <vt:lpstr>Méthodes HTTP</vt:lpstr>
      <vt:lpstr>GET précisions</vt:lpstr>
      <vt:lpstr>POST, PUT, PATCH précisions</vt:lpstr>
      <vt:lpstr>POST, PUT précisions</vt:lpstr>
      <vt:lpstr>PATH et JSON+ Patch</vt:lpstr>
      <vt:lpstr>Cas particuliers des images, vidéos, etc.</vt:lpstr>
      <vt:lpstr>Modéliser vos API sous forme de catalogue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Nommage</vt:lpstr>
      <vt:lpstr>Versionning</vt:lpstr>
      <vt:lpstr>Cache</vt:lpstr>
      <vt:lpstr>REST cache HTTP/1.1</vt:lpstr>
      <vt:lpstr>REST cache HTTP/1.1</vt:lpstr>
      <vt:lpstr>REST cache HTTP/1.1</vt:lpstr>
      <vt:lpstr>REST cache HTTP/1.1</vt:lpstr>
      <vt:lpstr>REST cache HTTP/1.1</vt:lpstr>
      <vt:lpstr>RESTful</vt:lpstr>
      <vt:lpstr>Présentation PowerPoint</vt:lpstr>
      <vt:lpstr>REST: Difficile à modéliser</vt:lpstr>
      <vt:lpstr>Le modèle de maturité de Richardson</vt:lpstr>
      <vt:lpstr>Niveau 3 : Les liens hypermédia (HATEOAS)</vt:lpstr>
      <vt:lpstr>Niveau 3 : Les liens hypermédia (HATEOAS)</vt:lpstr>
      <vt:lpstr>Niveau 3 : Les liens hypermédia (HATEOAS)</vt:lpstr>
      <vt:lpstr>HATEOAS: HAL</vt:lpstr>
      <vt:lpstr>HATEOAS: HAL</vt:lpstr>
      <vt:lpstr>HATEOAS: JSON-API</vt:lpstr>
      <vt:lpstr>HATEOAS: JSON-LD</vt:lpstr>
      <vt:lpstr>OpenAPI Specification</vt:lpstr>
      <vt:lpstr>Swagger</vt:lpstr>
      <vt:lpstr>Swagger demo en C#</vt:lpstr>
      <vt:lpstr>Postman</vt:lpstr>
      <vt:lpstr>Postman</vt:lpstr>
      <vt:lpstr>Graphql</vt:lpstr>
      <vt:lpstr>Présentation PowerPoint</vt:lpstr>
      <vt:lpstr>Références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Service</dc:title>
  <dc:creator>Guillaume Chervet</dc:creator>
  <cp:lastModifiedBy>CHERVET Guillaume</cp:lastModifiedBy>
  <cp:revision>256</cp:revision>
  <cp:lastPrinted>2017-05-21T13:26:06Z</cp:lastPrinted>
  <dcterms:created xsi:type="dcterms:W3CDTF">2017-03-15T18:15:39Z</dcterms:created>
  <dcterms:modified xsi:type="dcterms:W3CDTF">2019-02-26T13:34:33Z</dcterms:modified>
</cp:coreProperties>
</file>